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42808525"/>
  <p:notesSz cx="6858000" cy="9723438"/>
  <p:defaultTextStyle>
    <a:defPPr>
      <a:defRPr lang="en-US"/>
    </a:defPPr>
    <a:lvl1pPr algn="l" rtl="0" fontAlgn="base">
      <a:spcBef>
        <a:spcPct val="0"/>
      </a:spcBef>
      <a:spcAft>
        <a:spcPct val="0"/>
      </a:spcAft>
      <a:defRPr sz="4600" b="1" kern="1200">
        <a:solidFill>
          <a:schemeClr val="tx2"/>
        </a:solidFill>
        <a:latin typeface="Arial" charset="0"/>
        <a:ea typeface="+mn-ea"/>
        <a:cs typeface="+mn-cs"/>
      </a:defRPr>
    </a:lvl1pPr>
    <a:lvl2pPr marL="457200" algn="l" rtl="0" fontAlgn="base">
      <a:spcBef>
        <a:spcPct val="0"/>
      </a:spcBef>
      <a:spcAft>
        <a:spcPct val="0"/>
      </a:spcAft>
      <a:defRPr sz="4600" b="1" kern="1200">
        <a:solidFill>
          <a:schemeClr val="tx2"/>
        </a:solidFill>
        <a:latin typeface="Arial" charset="0"/>
        <a:ea typeface="+mn-ea"/>
        <a:cs typeface="+mn-cs"/>
      </a:defRPr>
    </a:lvl2pPr>
    <a:lvl3pPr marL="914400" algn="l" rtl="0" fontAlgn="base">
      <a:spcBef>
        <a:spcPct val="0"/>
      </a:spcBef>
      <a:spcAft>
        <a:spcPct val="0"/>
      </a:spcAft>
      <a:defRPr sz="4600" b="1" kern="1200">
        <a:solidFill>
          <a:schemeClr val="tx2"/>
        </a:solidFill>
        <a:latin typeface="Arial" charset="0"/>
        <a:ea typeface="+mn-ea"/>
        <a:cs typeface="+mn-cs"/>
      </a:defRPr>
    </a:lvl3pPr>
    <a:lvl4pPr marL="1371600" algn="l" rtl="0" fontAlgn="base">
      <a:spcBef>
        <a:spcPct val="0"/>
      </a:spcBef>
      <a:spcAft>
        <a:spcPct val="0"/>
      </a:spcAft>
      <a:defRPr sz="4600" b="1" kern="1200">
        <a:solidFill>
          <a:schemeClr val="tx2"/>
        </a:solidFill>
        <a:latin typeface="Arial" charset="0"/>
        <a:ea typeface="+mn-ea"/>
        <a:cs typeface="+mn-cs"/>
      </a:defRPr>
    </a:lvl4pPr>
    <a:lvl5pPr marL="1828800" algn="l" rtl="0" fontAlgn="base">
      <a:spcBef>
        <a:spcPct val="0"/>
      </a:spcBef>
      <a:spcAft>
        <a:spcPct val="0"/>
      </a:spcAft>
      <a:defRPr sz="4600" b="1" kern="1200">
        <a:solidFill>
          <a:schemeClr val="tx2"/>
        </a:solidFill>
        <a:latin typeface="Arial" charset="0"/>
        <a:ea typeface="+mn-ea"/>
        <a:cs typeface="+mn-cs"/>
      </a:defRPr>
    </a:lvl5pPr>
    <a:lvl6pPr marL="2286000" algn="l" defTabSz="914400" rtl="0" eaLnBrk="1" latinLnBrk="0" hangingPunct="1">
      <a:defRPr sz="4600" b="1" kern="1200">
        <a:solidFill>
          <a:schemeClr val="tx2"/>
        </a:solidFill>
        <a:latin typeface="Arial" charset="0"/>
        <a:ea typeface="+mn-ea"/>
        <a:cs typeface="+mn-cs"/>
      </a:defRPr>
    </a:lvl6pPr>
    <a:lvl7pPr marL="2743200" algn="l" defTabSz="914400" rtl="0" eaLnBrk="1" latinLnBrk="0" hangingPunct="1">
      <a:defRPr sz="4600" b="1" kern="1200">
        <a:solidFill>
          <a:schemeClr val="tx2"/>
        </a:solidFill>
        <a:latin typeface="Arial" charset="0"/>
        <a:ea typeface="+mn-ea"/>
        <a:cs typeface="+mn-cs"/>
      </a:defRPr>
    </a:lvl7pPr>
    <a:lvl8pPr marL="3200400" algn="l" defTabSz="914400" rtl="0" eaLnBrk="1" latinLnBrk="0" hangingPunct="1">
      <a:defRPr sz="4600" b="1" kern="1200">
        <a:solidFill>
          <a:schemeClr val="tx2"/>
        </a:solidFill>
        <a:latin typeface="Arial" charset="0"/>
        <a:ea typeface="+mn-ea"/>
        <a:cs typeface="+mn-cs"/>
      </a:defRPr>
    </a:lvl8pPr>
    <a:lvl9pPr marL="3657600" algn="l" defTabSz="914400" rtl="0" eaLnBrk="1" latinLnBrk="0" hangingPunct="1">
      <a:defRPr sz="4600" b="1"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 uri="{2D200454-40CA-4A62-9FC3-DE9A4176ACB9}">
      <p15:notesGuideLst xmlns:p15="http://schemas.microsoft.com/office/powerpoint/2012/main">
        <p15:guide id="1" orient="horz" pos="306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3CC"/>
    <a:srgbClr val="CCECFF"/>
    <a:srgbClr val="99CCFF"/>
    <a:srgbClr val="F5F9FF"/>
    <a:srgbClr val="3399FF"/>
    <a:srgbClr val="E9F8FD"/>
    <a:srgbClr val="C3D9FF"/>
    <a:srgbClr val="C2E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574" autoAdjust="0"/>
    <p:restoredTop sz="95807"/>
  </p:normalViewPr>
  <p:slideViewPr>
    <p:cSldViewPr snapToGrid="0">
      <p:cViewPr>
        <p:scale>
          <a:sx n="69" d="100"/>
          <a:sy n="69" d="100"/>
        </p:scale>
        <p:origin x="-832" y="-5304"/>
      </p:cViewPr>
      <p:guideLst>
        <p:guide orient="horz" pos="13483"/>
        <p:guide pos="9537"/>
      </p:guideLst>
    </p:cSldViewPr>
  </p:slideViewPr>
  <p:notesTextViewPr>
    <p:cViewPr>
      <p:scale>
        <a:sx n="100" d="100"/>
        <a:sy n="100" d="100"/>
      </p:scale>
      <p:origin x="0" y="0"/>
    </p:cViewPr>
  </p:notesTextViewPr>
  <p:notesViewPr>
    <p:cSldViewPr snapToGrid="0">
      <p:cViewPr varScale="1">
        <p:scale>
          <a:sx n="56" d="100"/>
          <a:sy n="56" d="100"/>
        </p:scale>
        <p:origin x="-1854" y="-96"/>
      </p:cViewPr>
      <p:guideLst>
        <p:guide orient="horz" pos="3063"/>
        <p:guide pos="2160"/>
      </p:guideLst>
    </p:cSldViewPr>
  </p:notes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ey Littlemore" userId="f76f017c-4669-42a0-97bd-cf1dbb0f231a" providerId="ADAL" clId="{4376F4B7-B095-8140-8AD2-4CC4BD02606A}"/>
    <pc:docChg chg="modSld">
      <pc:chgData name="Kimberley Littlemore" userId="f76f017c-4669-42a0-97bd-cf1dbb0f231a" providerId="ADAL" clId="{4376F4B7-B095-8140-8AD2-4CC4BD02606A}" dt="2020-01-02T07:58:32.620" v="1" actId="1076"/>
      <pc:docMkLst>
        <pc:docMk/>
      </pc:docMkLst>
      <pc:sldChg chg="modSp">
        <pc:chgData name="Kimberley Littlemore" userId="f76f017c-4669-42a0-97bd-cf1dbb0f231a" providerId="ADAL" clId="{4376F4B7-B095-8140-8AD2-4CC4BD02606A}" dt="2020-01-02T07:58:32.620" v="1" actId="1076"/>
        <pc:sldMkLst>
          <pc:docMk/>
          <pc:sldMk cId="0" sldId="256"/>
        </pc:sldMkLst>
        <pc:spChg chg="mod">
          <ac:chgData name="Kimberley Littlemore" userId="f76f017c-4669-42a0-97bd-cf1dbb0f231a" providerId="ADAL" clId="{4376F4B7-B095-8140-8AD2-4CC4BD02606A}" dt="2020-01-02T07:58:32.620" v="1" actId="1076"/>
          <ac:spMkLst>
            <pc:docMk/>
            <pc:sldMk cId="0" sldId="256"/>
            <ac:spMk id="2050" creationId="{00000000-0000-0000-0000-000000000000}"/>
          </ac:spMkLst>
        </pc:spChg>
        <pc:spChg chg="mod">
          <ac:chgData name="Kimberley Littlemore" userId="f76f017c-4669-42a0-97bd-cf1dbb0f231a" providerId="ADAL" clId="{4376F4B7-B095-8140-8AD2-4CC4BD02606A}" dt="2020-01-02T07:58:25.647" v="0" actId="1076"/>
          <ac:spMkLst>
            <pc:docMk/>
            <pc:sldMk cId="0" sldId="256"/>
            <ac:spMk id="2053" creationId="{00000000-0000-0000-0000-000000000000}"/>
          </ac:spMkLst>
        </pc:spChg>
      </pc:sldChg>
    </pc:docChg>
  </pc:docChgLst>
  <pc:docChgLst>
    <pc:chgData name="Kimberley Littlemore" userId="f76f017c-4669-42a0-97bd-cf1dbb0f231a" providerId="ADAL" clId="{2FC5C7B5-4A67-BF43-A149-C08DA6AC29BA}"/>
    <pc:docChg chg="modSld">
      <pc:chgData name="Kimberley Littlemore" userId="f76f017c-4669-42a0-97bd-cf1dbb0f231a" providerId="ADAL" clId="{2FC5C7B5-4A67-BF43-A149-C08DA6AC29BA}" dt="2022-06-23T14:26:25.731" v="0" actId="1076"/>
      <pc:docMkLst>
        <pc:docMk/>
      </pc:docMkLst>
      <pc:sldChg chg="modSp mod">
        <pc:chgData name="Kimberley Littlemore" userId="f76f017c-4669-42a0-97bd-cf1dbb0f231a" providerId="ADAL" clId="{2FC5C7B5-4A67-BF43-A149-C08DA6AC29BA}" dt="2022-06-23T14:26:25.731" v="0" actId="1076"/>
        <pc:sldMkLst>
          <pc:docMk/>
          <pc:sldMk cId="0" sldId="256"/>
        </pc:sldMkLst>
        <pc:spChg chg="mod">
          <ac:chgData name="Kimberley Littlemore" userId="f76f017c-4669-42a0-97bd-cf1dbb0f231a" providerId="ADAL" clId="{2FC5C7B5-4A67-BF43-A149-C08DA6AC29BA}" dt="2022-06-23T14:26:25.731" v="0" actId="1076"/>
          <ac:spMkLst>
            <pc:docMk/>
            <pc:sldMk cId="0" sldId="256"/>
            <ac:spMk id="10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pitchFamily="34"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34" charset="0"/>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2139950" y="728663"/>
            <a:ext cx="2579688" cy="36464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618038"/>
            <a:ext cx="5486400" cy="4376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2360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34" charset="0"/>
              </a:defRPr>
            </a:lvl1pPr>
          </a:lstStyle>
          <a:p>
            <a:pPr>
              <a:defRPr/>
            </a:pPr>
            <a:endParaRPr lang="en-GB"/>
          </a:p>
        </p:txBody>
      </p:sp>
      <p:sp>
        <p:nvSpPr>
          <p:cNvPr id="4103" name="Rectangle 7"/>
          <p:cNvSpPr>
            <a:spLocks noGrp="1" noChangeArrowheads="1"/>
          </p:cNvSpPr>
          <p:nvPr>
            <p:ph type="sldNum" sz="quarter" idx="5"/>
          </p:nvPr>
        </p:nvSpPr>
        <p:spPr bwMode="auto">
          <a:xfrm>
            <a:off x="3884613" y="92360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defRPr>
            </a:lvl1pPr>
          </a:lstStyle>
          <a:p>
            <a:pPr>
              <a:defRPr/>
            </a:pPr>
            <a:fld id="{FAF1947C-74BC-4E42-98A0-6CA4D2E85D3F}" type="slidenum">
              <a:rPr lang="en-GB"/>
              <a:pPr>
                <a:defRPr/>
              </a:pPr>
              <a:t>‹#›</a:t>
            </a:fld>
            <a:endParaRPr lang="en-GB"/>
          </a:p>
        </p:txBody>
      </p:sp>
    </p:spTree>
    <p:extLst>
      <p:ext uri="{BB962C8B-B14F-4D97-AF65-F5344CB8AC3E}">
        <p14:creationId xmlns:p14="http://schemas.microsoft.com/office/powerpoint/2010/main" val="24126337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6796AB31-5EC3-43EE-B752-A8107818D111}" type="slidenum">
              <a:rPr lang="en-GB" smtClean="0">
                <a:latin typeface="Arial" charset="0"/>
              </a:rPr>
              <a:pPr/>
              <a:t>1</a:t>
            </a:fld>
            <a:endParaRPr lang="en-GB">
              <a:latin typeface="Arial"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r>
              <a:rPr lang="en-GB">
                <a:latin typeface="Arial" charset="0"/>
              </a:rPr>
              <a:t>Notes on the templates – try to keep font to Arial throughout for consistency. Do not change the dark blue colour and light blue background. Bullet points are circles and the same colour as the dark blue. Every poster is different so the actual layout will differ for every poster.</a:t>
            </a:r>
          </a:p>
          <a:p>
            <a:pPr eaLnBrk="1" hangingPunct="1"/>
            <a:endParaRPr lang="en-GB">
              <a:latin typeface="Arial" charset="0"/>
            </a:endParaRPr>
          </a:p>
          <a:p>
            <a:pPr eaLnBrk="1" hangingPunct="1"/>
            <a:r>
              <a:rPr lang="en-GB">
                <a:latin typeface="Arial" charset="0"/>
              </a:rPr>
              <a:t>Dark blue</a:t>
            </a:r>
          </a:p>
          <a:p>
            <a:pPr eaLnBrk="1" hangingPunct="1"/>
            <a:r>
              <a:rPr lang="en-GB">
                <a:latin typeface="Arial" charset="0"/>
              </a:rPr>
              <a:t>RGB:  0, 51, 204</a:t>
            </a:r>
          </a:p>
          <a:p>
            <a:pPr eaLnBrk="1" hangingPunct="1"/>
            <a:endParaRPr lang="en-GB">
              <a:latin typeface="Arial" charset="0"/>
            </a:endParaRPr>
          </a:p>
          <a:p>
            <a:pPr eaLnBrk="1" hangingPunct="1"/>
            <a:r>
              <a:rPr lang="en-GB">
                <a:latin typeface="Arial" charset="0"/>
              </a:rPr>
              <a:t>Light blue</a:t>
            </a:r>
          </a:p>
          <a:p>
            <a:pPr eaLnBrk="1" hangingPunct="1"/>
            <a:r>
              <a:rPr lang="en-GB">
                <a:latin typeface="Arial" charset="0"/>
              </a:rPr>
              <a:t>RGB: 204, 236, 255</a:t>
            </a:r>
          </a:p>
        </p:txBody>
      </p:sp>
    </p:spTree>
    <p:extLst>
      <p:ext uri="{BB962C8B-B14F-4D97-AF65-F5344CB8AC3E}">
        <p14:creationId xmlns:p14="http://schemas.microsoft.com/office/powerpoint/2010/main" val="2384045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713" y="13298488"/>
            <a:ext cx="25736550" cy="9175750"/>
          </a:xfrm>
        </p:spPr>
        <p:txBody>
          <a:bodyPr/>
          <a:lstStyle/>
          <a:p>
            <a:r>
              <a:rPr lang="en-US"/>
              <a:t>Click to edit Master title style</a:t>
            </a:r>
            <a:endParaRPr lang="ar-SY"/>
          </a:p>
        </p:txBody>
      </p:sp>
      <p:sp>
        <p:nvSpPr>
          <p:cNvPr id="3" name="Subtitle 2"/>
          <p:cNvSpPr>
            <a:spLocks noGrp="1"/>
          </p:cNvSpPr>
          <p:nvPr>
            <p:ph type="subTitle" idx="1"/>
          </p:nvPr>
        </p:nvSpPr>
        <p:spPr>
          <a:xfrm>
            <a:off x="4541838" y="24258588"/>
            <a:ext cx="21196300" cy="109394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Y"/>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AE4665-9030-4713-903B-E628C223457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891F1D-2542-4761-A0A7-5EBC94A817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3538" y="1714500"/>
            <a:ext cx="6811962" cy="36525200"/>
          </a:xfrm>
        </p:spPr>
        <p:txBody>
          <a:bodyPr vert="eaVert"/>
          <a:lstStyle/>
          <a:p>
            <a:r>
              <a:rPr lang="en-US"/>
              <a:t>Click to edit Master title style</a:t>
            </a:r>
            <a:endParaRPr lang="ar-SY"/>
          </a:p>
        </p:txBody>
      </p:sp>
      <p:sp>
        <p:nvSpPr>
          <p:cNvPr id="3" name="Vertical Text Placeholder 2"/>
          <p:cNvSpPr>
            <a:spLocks noGrp="1"/>
          </p:cNvSpPr>
          <p:nvPr>
            <p:ph type="body" orient="vert" idx="1"/>
          </p:nvPr>
        </p:nvSpPr>
        <p:spPr>
          <a:xfrm>
            <a:off x="1514475" y="1714500"/>
            <a:ext cx="20286663" cy="36525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8662E9-F10A-4D9C-B929-459A24E8EA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859A3D-5A2B-40AC-9EAF-A9D33D1A2FD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2363" y="27508200"/>
            <a:ext cx="25738137" cy="8502650"/>
          </a:xfrm>
        </p:spPr>
        <p:txBody>
          <a:bodyPr anchor="t"/>
          <a:lstStyle>
            <a:lvl1pPr algn="r">
              <a:defRPr sz="4000" b="1" cap="all"/>
            </a:lvl1pPr>
          </a:lstStyle>
          <a:p>
            <a:r>
              <a:rPr lang="en-US"/>
              <a:t>Click to edit Master title style</a:t>
            </a:r>
            <a:endParaRPr lang="ar-SY"/>
          </a:p>
        </p:txBody>
      </p:sp>
      <p:sp>
        <p:nvSpPr>
          <p:cNvPr id="3" name="Text Placeholder 2"/>
          <p:cNvSpPr>
            <a:spLocks noGrp="1"/>
          </p:cNvSpPr>
          <p:nvPr>
            <p:ph type="body" idx="1"/>
          </p:nvPr>
        </p:nvSpPr>
        <p:spPr>
          <a:xfrm>
            <a:off x="2392363" y="18143538"/>
            <a:ext cx="25738137" cy="93646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D15514-E4B0-4F7F-9BCB-681579BC9ED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Y"/>
          </a:p>
        </p:txBody>
      </p:sp>
      <p:sp>
        <p:nvSpPr>
          <p:cNvPr id="3" name="Content Placeholder 2"/>
          <p:cNvSpPr>
            <a:spLocks noGrp="1"/>
          </p:cNvSpPr>
          <p:nvPr>
            <p:ph sz="half" idx="1"/>
          </p:nvPr>
        </p:nvSpPr>
        <p:spPr>
          <a:xfrm>
            <a:off x="1514475" y="9988550"/>
            <a:ext cx="13549313"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p:cNvSpPr>
            <a:spLocks noGrp="1"/>
          </p:cNvSpPr>
          <p:nvPr>
            <p:ph sz="half" idx="2"/>
          </p:nvPr>
        </p:nvSpPr>
        <p:spPr>
          <a:xfrm>
            <a:off x="15216188" y="9988550"/>
            <a:ext cx="13549312"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5D5117-6057-47CB-BD32-3C240F6A7C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Y"/>
          </a:p>
        </p:txBody>
      </p:sp>
      <p:sp>
        <p:nvSpPr>
          <p:cNvPr id="3" name="Text Placeholder 2"/>
          <p:cNvSpPr>
            <a:spLocks noGrp="1"/>
          </p:cNvSpPr>
          <p:nvPr>
            <p:ph type="body" idx="1"/>
          </p:nvPr>
        </p:nvSpPr>
        <p:spPr>
          <a:xfrm>
            <a:off x="1514475" y="9582150"/>
            <a:ext cx="13377863"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4475" y="13576300"/>
            <a:ext cx="13377863"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p:cNvSpPr>
            <a:spLocks noGrp="1"/>
          </p:cNvSpPr>
          <p:nvPr>
            <p:ph type="body" sz="quarter" idx="3"/>
          </p:nvPr>
        </p:nvSpPr>
        <p:spPr>
          <a:xfrm>
            <a:off x="15381288" y="9582150"/>
            <a:ext cx="13384212"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81288" y="13576300"/>
            <a:ext cx="13384212"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0B6A9E5-34C6-4D15-9FF5-6BC2E219292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Y"/>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DCEC1A-0AEF-456C-A28A-26D598B08F5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ABC644-1DDD-4BD3-B191-32BCDC018CA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475" y="1704975"/>
            <a:ext cx="9961563" cy="7253288"/>
          </a:xfrm>
        </p:spPr>
        <p:txBody>
          <a:bodyPr anchor="b"/>
          <a:lstStyle>
            <a:lvl1pPr algn="r">
              <a:defRPr sz="2000" b="1"/>
            </a:lvl1pPr>
          </a:lstStyle>
          <a:p>
            <a:r>
              <a:rPr lang="en-US"/>
              <a:t>Click to edit Master title style</a:t>
            </a:r>
            <a:endParaRPr lang="ar-SY"/>
          </a:p>
        </p:txBody>
      </p:sp>
      <p:sp>
        <p:nvSpPr>
          <p:cNvPr id="3" name="Content Placeholder 2"/>
          <p:cNvSpPr>
            <a:spLocks noGrp="1"/>
          </p:cNvSpPr>
          <p:nvPr>
            <p:ph idx="1"/>
          </p:nvPr>
        </p:nvSpPr>
        <p:spPr>
          <a:xfrm>
            <a:off x="11837988" y="1704975"/>
            <a:ext cx="16927512" cy="36534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p:cNvSpPr>
            <a:spLocks noGrp="1"/>
          </p:cNvSpPr>
          <p:nvPr>
            <p:ph type="body" sz="half" idx="2"/>
          </p:nvPr>
        </p:nvSpPr>
        <p:spPr>
          <a:xfrm>
            <a:off x="1514475" y="8958263"/>
            <a:ext cx="9961563" cy="29281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E6945F-66F4-4488-854B-7578A29E995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663" y="29965650"/>
            <a:ext cx="18167350" cy="3538538"/>
          </a:xfrm>
        </p:spPr>
        <p:txBody>
          <a:bodyPr anchor="b"/>
          <a:lstStyle>
            <a:lvl1pPr algn="r">
              <a:defRPr sz="2000" b="1"/>
            </a:lvl1pPr>
          </a:lstStyle>
          <a:p>
            <a:r>
              <a:rPr lang="en-US"/>
              <a:t>Click to edit Master title style</a:t>
            </a:r>
            <a:endParaRPr lang="ar-SY"/>
          </a:p>
        </p:txBody>
      </p:sp>
      <p:sp>
        <p:nvSpPr>
          <p:cNvPr id="3" name="Picture Placeholder 2"/>
          <p:cNvSpPr>
            <a:spLocks noGrp="1"/>
          </p:cNvSpPr>
          <p:nvPr>
            <p:ph type="pic" idx="1"/>
          </p:nvPr>
        </p:nvSpPr>
        <p:spPr>
          <a:xfrm>
            <a:off x="5935663" y="3824288"/>
            <a:ext cx="18167350" cy="25685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Y" noProof="0"/>
          </a:p>
        </p:txBody>
      </p:sp>
      <p:sp>
        <p:nvSpPr>
          <p:cNvPr id="4" name="Text Placeholder 3"/>
          <p:cNvSpPr>
            <a:spLocks noGrp="1"/>
          </p:cNvSpPr>
          <p:nvPr>
            <p:ph type="body" sz="half" idx="2"/>
          </p:nvPr>
        </p:nvSpPr>
        <p:spPr>
          <a:xfrm>
            <a:off x="5935663" y="33504188"/>
            <a:ext cx="18167350" cy="502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27A885-B61E-4173-922B-B8C5857469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4475" y="1714500"/>
            <a:ext cx="27251025" cy="7134225"/>
          </a:xfrm>
          <a:prstGeom prst="rect">
            <a:avLst/>
          </a:prstGeom>
          <a:noFill/>
          <a:ln w="9525">
            <a:noFill/>
            <a:miter lim="800000"/>
            <a:headEnd/>
            <a:tailEnd/>
          </a:ln>
        </p:spPr>
        <p:txBody>
          <a:bodyPr vert="horz" wrap="square" lIns="417643" tIns="208822" rIns="417643" bIns="20882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514475" y="9988550"/>
            <a:ext cx="27251025" cy="28251150"/>
          </a:xfrm>
          <a:prstGeom prst="rect">
            <a:avLst/>
          </a:prstGeom>
          <a:noFill/>
          <a:ln w="9525">
            <a:noFill/>
            <a:miter lim="800000"/>
            <a:headEnd/>
            <a:tailEnd/>
          </a:ln>
        </p:spPr>
        <p:txBody>
          <a:bodyPr vert="horz" wrap="square" lIns="417643" tIns="208822" rIns="417643" bIns="2088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514475" y="38984238"/>
            <a:ext cx="7064375" cy="2971800"/>
          </a:xfrm>
          <a:prstGeom prst="rect">
            <a:avLst/>
          </a:prstGeom>
          <a:noFill/>
          <a:ln w="9525">
            <a:noFill/>
            <a:miter lim="800000"/>
            <a:headEnd/>
            <a:tailEnd/>
          </a:ln>
          <a:effectLst/>
        </p:spPr>
        <p:txBody>
          <a:bodyPr vert="horz" wrap="square" lIns="417643" tIns="208822" rIns="417643" bIns="208822" numCol="1" anchor="t" anchorCtr="0" compatLnSpc="1">
            <a:prstTxWarp prst="textNoShape">
              <a:avLst/>
            </a:prstTxWarp>
          </a:bodyPr>
          <a:lstStyle>
            <a:lvl1pPr>
              <a:defRPr sz="6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10345738" y="38984238"/>
            <a:ext cx="9588500" cy="2971800"/>
          </a:xfrm>
          <a:prstGeom prst="rect">
            <a:avLst/>
          </a:prstGeom>
          <a:noFill/>
          <a:ln w="9525">
            <a:noFill/>
            <a:miter lim="800000"/>
            <a:headEnd/>
            <a:tailEnd/>
          </a:ln>
          <a:effectLst/>
        </p:spPr>
        <p:txBody>
          <a:bodyPr vert="horz" wrap="square" lIns="417643" tIns="208822" rIns="417643" bIns="208822" numCol="1" anchor="t" anchorCtr="0" compatLnSpc="1">
            <a:prstTxWarp prst="textNoShape">
              <a:avLst/>
            </a:prstTxWarp>
          </a:bodyPr>
          <a:lstStyle>
            <a:lvl1pPr algn="ctr">
              <a:defRPr sz="6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21701125" y="38984238"/>
            <a:ext cx="7064375" cy="2971800"/>
          </a:xfrm>
          <a:prstGeom prst="rect">
            <a:avLst/>
          </a:prstGeom>
          <a:noFill/>
          <a:ln w="9525">
            <a:noFill/>
            <a:miter lim="800000"/>
            <a:headEnd/>
            <a:tailEnd/>
          </a:ln>
          <a:effectLst/>
        </p:spPr>
        <p:txBody>
          <a:bodyPr vert="horz" wrap="square" lIns="417643" tIns="208822" rIns="417643" bIns="208822" numCol="1" anchor="t" anchorCtr="0" compatLnSpc="1">
            <a:prstTxWarp prst="textNoShape">
              <a:avLst/>
            </a:prstTxWarp>
          </a:bodyPr>
          <a:lstStyle>
            <a:lvl1pPr algn="r">
              <a:defRPr sz="6400" b="0">
                <a:solidFill>
                  <a:schemeClr val="tx1"/>
                </a:solidFill>
              </a:defRPr>
            </a:lvl1pPr>
          </a:lstStyle>
          <a:p>
            <a:pPr>
              <a:defRPr/>
            </a:pPr>
            <a:fld id="{01881881-D543-4F50-AFB8-217A3020AD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713" rtl="0" eaLnBrk="0" fontAlgn="base" hangingPunct="0">
        <a:spcBef>
          <a:spcPct val="0"/>
        </a:spcBef>
        <a:spcAft>
          <a:spcPct val="0"/>
        </a:spcAft>
        <a:defRPr sz="20100">
          <a:solidFill>
            <a:schemeClr val="tx2"/>
          </a:solidFill>
          <a:latin typeface="+mj-lt"/>
          <a:ea typeface="+mj-ea"/>
          <a:cs typeface="+mj-cs"/>
        </a:defRPr>
      </a:lvl1pPr>
      <a:lvl2pPr algn="ctr" defTabSz="4176713" rtl="0" eaLnBrk="0" fontAlgn="base" hangingPunct="0">
        <a:spcBef>
          <a:spcPct val="0"/>
        </a:spcBef>
        <a:spcAft>
          <a:spcPct val="0"/>
        </a:spcAft>
        <a:defRPr sz="20100">
          <a:solidFill>
            <a:schemeClr val="tx2"/>
          </a:solidFill>
          <a:latin typeface="Arial" pitchFamily="34" charset="0"/>
        </a:defRPr>
      </a:lvl2pPr>
      <a:lvl3pPr algn="ctr" defTabSz="4176713" rtl="0" eaLnBrk="0" fontAlgn="base" hangingPunct="0">
        <a:spcBef>
          <a:spcPct val="0"/>
        </a:spcBef>
        <a:spcAft>
          <a:spcPct val="0"/>
        </a:spcAft>
        <a:defRPr sz="20100">
          <a:solidFill>
            <a:schemeClr val="tx2"/>
          </a:solidFill>
          <a:latin typeface="Arial" pitchFamily="34" charset="0"/>
        </a:defRPr>
      </a:lvl3pPr>
      <a:lvl4pPr algn="ctr" defTabSz="4176713" rtl="0" eaLnBrk="0" fontAlgn="base" hangingPunct="0">
        <a:spcBef>
          <a:spcPct val="0"/>
        </a:spcBef>
        <a:spcAft>
          <a:spcPct val="0"/>
        </a:spcAft>
        <a:defRPr sz="20100">
          <a:solidFill>
            <a:schemeClr val="tx2"/>
          </a:solidFill>
          <a:latin typeface="Arial" pitchFamily="34" charset="0"/>
        </a:defRPr>
      </a:lvl4pPr>
      <a:lvl5pPr algn="ctr" defTabSz="4176713" rtl="0" eaLnBrk="0" fontAlgn="base" hangingPunct="0">
        <a:spcBef>
          <a:spcPct val="0"/>
        </a:spcBef>
        <a:spcAft>
          <a:spcPct val="0"/>
        </a:spcAft>
        <a:defRPr sz="20100">
          <a:solidFill>
            <a:schemeClr val="tx2"/>
          </a:solidFill>
          <a:latin typeface="Arial" pitchFamily="34" charset="0"/>
        </a:defRPr>
      </a:lvl5pPr>
      <a:lvl6pPr marL="457200" algn="ctr" defTabSz="4176713" rtl="0" fontAlgn="base">
        <a:spcBef>
          <a:spcPct val="0"/>
        </a:spcBef>
        <a:spcAft>
          <a:spcPct val="0"/>
        </a:spcAft>
        <a:defRPr sz="20100">
          <a:solidFill>
            <a:schemeClr val="tx2"/>
          </a:solidFill>
          <a:latin typeface="Arial" pitchFamily="34" charset="0"/>
        </a:defRPr>
      </a:lvl6pPr>
      <a:lvl7pPr marL="914400" algn="ctr" defTabSz="4176713" rtl="0" fontAlgn="base">
        <a:spcBef>
          <a:spcPct val="0"/>
        </a:spcBef>
        <a:spcAft>
          <a:spcPct val="0"/>
        </a:spcAft>
        <a:defRPr sz="20100">
          <a:solidFill>
            <a:schemeClr val="tx2"/>
          </a:solidFill>
          <a:latin typeface="Arial" pitchFamily="34" charset="0"/>
        </a:defRPr>
      </a:lvl7pPr>
      <a:lvl8pPr marL="1371600" algn="ctr" defTabSz="4176713" rtl="0" fontAlgn="base">
        <a:spcBef>
          <a:spcPct val="0"/>
        </a:spcBef>
        <a:spcAft>
          <a:spcPct val="0"/>
        </a:spcAft>
        <a:defRPr sz="20100">
          <a:solidFill>
            <a:schemeClr val="tx2"/>
          </a:solidFill>
          <a:latin typeface="Arial" pitchFamily="34" charset="0"/>
        </a:defRPr>
      </a:lvl8pPr>
      <a:lvl9pPr marL="1828800" algn="ctr" defTabSz="4176713" rtl="0" fontAlgn="base">
        <a:spcBef>
          <a:spcPct val="0"/>
        </a:spcBef>
        <a:spcAft>
          <a:spcPct val="0"/>
        </a:spcAft>
        <a:defRPr sz="20100">
          <a:solidFill>
            <a:schemeClr val="tx2"/>
          </a:solidFill>
          <a:latin typeface="Arial" pitchFamily="34" charset="0"/>
        </a:defRPr>
      </a:lvl9pPr>
    </p:titleStyle>
    <p:bodyStyle>
      <a:lvl1pPr marL="1566863" indent="-1566863" algn="l" defTabSz="4176713" rtl="0" eaLnBrk="0" fontAlgn="base" hangingPunct="0">
        <a:spcBef>
          <a:spcPct val="20000"/>
        </a:spcBef>
        <a:spcAft>
          <a:spcPct val="0"/>
        </a:spcAft>
        <a:buChar char="•"/>
        <a:defRPr sz="14600">
          <a:solidFill>
            <a:schemeClr val="tx1"/>
          </a:solidFill>
          <a:latin typeface="+mn-lt"/>
          <a:ea typeface="+mn-ea"/>
          <a:cs typeface="+mn-cs"/>
        </a:defRPr>
      </a:lvl1pPr>
      <a:lvl2pPr marL="3394075" indent="-1306513" algn="l" defTabSz="4176713" rtl="0" eaLnBrk="0" fontAlgn="base" hangingPunct="0">
        <a:spcBef>
          <a:spcPct val="20000"/>
        </a:spcBef>
        <a:spcAft>
          <a:spcPct val="0"/>
        </a:spcAft>
        <a:buChar char="–"/>
        <a:defRPr sz="12800">
          <a:solidFill>
            <a:schemeClr val="tx1"/>
          </a:solidFill>
          <a:latin typeface="+mn-lt"/>
        </a:defRPr>
      </a:lvl2pPr>
      <a:lvl3pPr marL="5221288" indent="-1044575" algn="l" defTabSz="4176713" rtl="0" eaLnBrk="0" fontAlgn="base" hangingPunct="0">
        <a:spcBef>
          <a:spcPct val="20000"/>
        </a:spcBef>
        <a:spcAft>
          <a:spcPct val="0"/>
        </a:spcAft>
        <a:buChar char="•"/>
        <a:defRPr sz="11000">
          <a:solidFill>
            <a:schemeClr val="tx1"/>
          </a:solidFill>
          <a:latin typeface="+mn-lt"/>
        </a:defRPr>
      </a:lvl3pPr>
      <a:lvl4pPr marL="7308850" indent="-1044575" algn="l" defTabSz="4176713" rtl="0" eaLnBrk="0" fontAlgn="base" hangingPunct="0">
        <a:spcBef>
          <a:spcPct val="20000"/>
        </a:spcBef>
        <a:spcAft>
          <a:spcPct val="0"/>
        </a:spcAft>
        <a:buChar char="–"/>
        <a:defRPr sz="9100">
          <a:solidFill>
            <a:schemeClr val="tx1"/>
          </a:solidFill>
          <a:latin typeface="+mn-lt"/>
        </a:defRPr>
      </a:lvl4pPr>
      <a:lvl5pPr marL="9396413" indent="-1042988" algn="l" defTabSz="4176713" rtl="0" eaLnBrk="0" fontAlgn="base" hangingPunct="0">
        <a:spcBef>
          <a:spcPct val="20000"/>
        </a:spcBef>
        <a:spcAft>
          <a:spcPct val="0"/>
        </a:spcAft>
        <a:buChar char="»"/>
        <a:defRPr sz="9100">
          <a:solidFill>
            <a:schemeClr val="tx1"/>
          </a:solidFill>
          <a:latin typeface="+mn-lt"/>
        </a:defRPr>
      </a:lvl5pPr>
      <a:lvl6pPr marL="9853613" indent="-1042988" algn="l" defTabSz="4176713" rtl="0" fontAlgn="base">
        <a:spcBef>
          <a:spcPct val="20000"/>
        </a:spcBef>
        <a:spcAft>
          <a:spcPct val="0"/>
        </a:spcAft>
        <a:buChar char="»"/>
        <a:defRPr sz="9100">
          <a:solidFill>
            <a:schemeClr val="tx1"/>
          </a:solidFill>
          <a:latin typeface="+mn-lt"/>
        </a:defRPr>
      </a:lvl6pPr>
      <a:lvl7pPr marL="10310813" indent="-1042988" algn="l" defTabSz="4176713" rtl="0" fontAlgn="base">
        <a:spcBef>
          <a:spcPct val="20000"/>
        </a:spcBef>
        <a:spcAft>
          <a:spcPct val="0"/>
        </a:spcAft>
        <a:buChar char="»"/>
        <a:defRPr sz="9100">
          <a:solidFill>
            <a:schemeClr val="tx1"/>
          </a:solidFill>
          <a:latin typeface="+mn-lt"/>
        </a:defRPr>
      </a:lvl7pPr>
      <a:lvl8pPr marL="10768013" indent="-1042988" algn="l" defTabSz="4176713" rtl="0" fontAlgn="base">
        <a:spcBef>
          <a:spcPct val="20000"/>
        </a:spcBef>
        <a:spcAft>
          <a:spcPct val="0"/>
        </a:spcAft>
        <a:buChar char="»"/>
        <a:defRPr sz="9100">
          <a:solidFill>
            <a:schemeClr val="tx1"/>
          </a:solidFill>
          <a:latin typeface="+mn-lt"/>
        </a:defRPr>
      </a:lvl8pPr>
      <a:lvl9pPr marL="11225213" indent="-1042988" algn="l" defTabSz="4176713" rtl="0" fontAlgn="base">
        <a:spcBef>
          <a:spcPct val="20000"/>
        </a:spcBef>
        <a:spcAft>
          <a:spcPct val="0"/>
        </a:spcAft>
        <a:buChar char="»"/>
        <a:defRPr sz="9100">
          <a:solidFill>
            <a:schemeClr val="tx1"/>
          </a:solidFill>
          <a:latin typeface="+mn-lt"/>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0"/>
          <p:cNvSpPr>
            <a:spLocks noChangeArrowheads="1"/>
          </p:cNvSpPr>
          <p:nvPr/>
        </p:nvSpPr>
        <p:spPr bwMode="auto">
          <a:xfrm>
            <a:off x="-155122" y="9005454"/>
            <a:ext cx="30304036" cy="34968374"/>
          </a:xfrm>
          <a:prstGeom prst="rect">
            <a:avLst/>
          </a:prstGeom>
          <a:solidFill>
            <a:srgbClr val="CCECFF"/>
          </a:solidFill>
          <a:ln w="76200" algn="ctr">
            <a:solidFill>
              <a:schemeClr val="bg1"/>
            </a:solidFill>
            <a:miter lim="800000"/>
            <a:headEnd/>
            <a:tailEnd/>
          </a:ln>
        </p:spPr>
        <p:txBody>
          <a:bodyPr wrap="none" lIns="417420" tIns="208712" rIns="417420" bIns="208712" anchor="ctr"/>
          <a:lstStyle/>
          <a:p>
            <a:endParaRPr lang="ar-SY"/>
          </a:p>
        </p:txBody>
      </p:sp>
      <p:sp>
        <p:nvSpPr>
          <p:cNvPr id="2051" name="Rectangle 196"/>
          <p:cNvSpPr>
            <a:spLocks noChangeArrowheads="1"/>
          </p:cNvSpPr>
          <p:nvPr/>
        </p:nvSpPr>
        <p:spPr bwMode="auto">
          <a:xfrm>
            <a:off x="15956774" y="31869057"/>
            <a:ext cx="13017957" cy="1333787"/>
          </a:xfrm>
          <a:prstGeom prst="rect">
            <a:avLst/>
          </a:prstGeom>
          <a:gradFill rotWithShape="1">
            <a:gsLst>
              <a:gs pos="0">
                <a:srgbClr val="0033CC"/>
              </a:gs>
              <a:gs pos="100000">
                <a:srgbClr val="CCECFF"/>
              </a:gs>
            </a:gsLst>
            <a:lin ang="0" scaled="1"/>
          </a:gradFill>
          <a:ln w="19050" algn="ctr">
            <a:noFill/>
            <a:miter lim="800000"/>
            <a:headEnd/>
            <a:tailEnd/>
          </a:ln>
        </p:spPr>
        <p:txBody>
          <a:bodyPr wrap="none" lIns="180000" tIns="208712" rIns="417420" bIns="208712" anchor="ctr"/>
          <a:lstStyle/>
          <a:p>
            <a:pPr defTabSz="4176713"/>
            <a:r>
              <a:rPr lang="en-GB" altLang="zh-CN" sz="4400" dirty="0">
                <a:solidFill>
                  <a:schemeClr val="bg1"/>
                </a:solidFill>
                <a:ea typeface="SimSun" pitchFamily="2" charset="-122"/>
              </a:rPr>
              <a:t>  Conclusions</a:t>
            </a:r>
            <a:endParaRPr lang="en-US" sz="4400" dirty="0"/>
          </a:p>
        </p:txBody>
      </p:sp>
      <p:sp>
        <p:nvSpPr>
          <p:cNvPr id="2053" name="Rectangle 93"/>
          <p:cNvSpPr>
            <a:spLocks noChangeArrowheads="1"/>
          </p:cNvSpPr>
          <p:nvPr/>
        </p:nvSpPr>
        <p:spPr bwMode="auto">
          <a:xfrm>
            <a:off x="131210" y="-17333"/>
            <a:ext cx="30304038" cy="4099955"/>
          </a:xfrm>
          <a:prstGeom prst="rect">
            <a:avLst/>
          </a:prstGeom>
          <a:solidFill>
            <a:srgbClr val="0033CC"/>
          </a:solidFill>
          <a:ln w="19050" algn="ctr">
            <a:noFill/>
            <a:miter lim="800000"/>
            <a:headEnd/>
            <a:tailEnd/>
          </a:ln>
        </p:spPr>
        <p:txBody>
          <a:bodyPr wrap="none" lIns="417420" tIns="208712" rIns="417420" bIns="208712" anchor="ctr"/>
          <a:lstStyle/>
          <a:p>
            <a:endParaRPr lang="ar-SY"/>
          </a:p>
        </p:txBody>
      </p:sp>
      <p:sp>
        <p:nvSpPr>
          <p:cNvPr id="2054" name="Rectangle 92"/>
          <p:cNvSpPr>
            <a:spLocks noChangeArrowheads="1"/>
          </p:cNvSpPr>
          <p:nvPr/>
        </p:nvSpPr>
        <p:spPr bwMode="auto">
          <a:xfrm>
            <a:off x="0" y="467360"/>
            <a:ext cx="30279975" cy="2914491"/>
          </a:xfrm>
          <a:prstGeom prst="rect">
            <a:avLst/>
          </a:prstGeom>
          <a:noFill/>
          <a:ln w="19050" algn="ctr">
            <a:noFill/>
            <a:miter lim="800000"/>
            <a:headEnd/>
            <a:tailEnd/>
          </a:ln>
        </p:spPr>
        <p:txBody>
          <a:bodyPr wrap="square" lIns="417420" tIns="208712" rIns="417420" bIns="208712" anchor="b" anchorCtr="1">
            <a:spAutoFit/>
          </a:bodyPr>
          <a:lstStyle/>
          <a:p>
            <a:pPr algn="ctr">
              <a:lnSpc>
                <a:spcPct val="150000"/>
              </a:lnSpc>
              <a:spcBef>
                <a:spcPts val="1200"/>
              </a:spcBef>
            </a:pPr>
            <a:r>
              <a:rPr lang="en-GB" sz="5400" dirty="0">
                <a:solidFill>
                  <a:schemeClr val="bg1"/>
                </a:solidFill>
              </a:rPr>
              <a:t>Use of a “YouTube” style video clip to raise interest amongst young people with                               new-onset T1D in immunotherapy trials</a:t>
            </a:r>
            <a:endParaRPr lang="en-GB" sz="5400" dirty="0">
              <a:solidFill>
                <a:srgbClr val="FFFFFF"/>
              </a:solidFill>
            </a:endParaRPr>
          </a:p>
        </p:txBody>
      </p:sp>
      <p:pic>
        <p:nvPicPr>
          <p:cNvPr id="2055" name="Picture 102"/>
          <p:cNvPicPr>
            <a:picLocks noChangeAspect="1" noChangeArrowheads="1"/>
          </p:cNvPicPr>
          <p:nvPr/>
        </p:nvPicPr>
        <p:blipFill>
          <a:blip r:embed="rId3" cstate="print"/>
          <a:srcRect/>
          <a:stretch>
            <a:fillRect/>
          </a:stretch>
        </p:blipFill>
        <p:spPr bwMode="auto">
          <a:xfrm>
            <a:off x="960251" y="5724602"/>
            <a:ext cx="2658052" cy="2544797"/>
          </a:xfrm>
          <a:prstGeom prst="rect">
            <a:avLst/>
          </a:prstGeom>
          <a:noFill/>
          <a:ln w="19050" algn="ctr">
            <a:noFill/>
            <a:miter lim="800000"/>
            <a:headEnd/>
            <a:tailEnd/>
          </a:ln>
        </p:spPr>
      </p:pic>
      <p:sp>
        <p:nvSpPr>
          <p:cNvPr id="2058" name="Rectangle 194"/>
          <p:cNvSpPr>
            <a:spLocks noChangeArrowheads="1"/>
          </p:cNvSpPr>
          <p:nvPr/>
        </p:nvSpPr>
        <p:spPr bwMode="auto">
          <a:xfrm>
            <a:off x="710249" y="17789266"/>
            <a:ext cx="13827825" cy="1030313"/>
          </a:xfrm>
          <a:prstGeom prst="rect">
            <a:avLst/>
          </a:prstGeom>
          <a:gradFill rotWithShape="1">
            <a:gsLst>
              <a:gs pos="0">
                <a:srgbClr val="0033CC"/>
              </a:gs>
              <a:gs pos="100000">
                <a:srgbClr val="CCECFF"/>
              </a:gs>
            </a:gsLst>
            <a:lin ang="0" scaled="1"/>
          </a:gradFill>
          <a:ln w="19050" algn="ctr">
            <a:noFill/>
            <a:miter lim="800000"/>
            <a:headEnd/>
            <a:tailEnd/>
          </a:ln>
        </p:spPr>
        <p:txBody>
          <a:bodyPr wrap="none" lIns="180000" tIns="208712" rIns="417420" bIns="208712" anchor="ctr"/>
          <a:lstStyle/>
          <a:p>
            <a:pPr defTabSz="4176713"/>
            <a:r>
              <a:rPr lang="en-GB" altLang="zh-CN" sz="4400" dirty="0">
                <a:solidFill>
                  <a:schemeClr val="bg1"/>
                </a:solidFill>
              </a:rPr>
              <a:t>  Aims and objectives</a:t>
            </a:r>
            <a:endParaRPr lang="en-US" sz="4400" dirty="0">
              <a:solidFill>
                <a:schemeClr val="bg1"/>
              </a:solidFill>
            </a:endParaRPr>
          </a:p>
        </p:txBody>
      </p:sp>
      <p:sp>
        <p:nvSpPr>
          <p:cNvPr id="2059" name="Line 571"/>
          <p:cNvSpPr>
            <a:spLocks noChangeShapeType="1"/>
          </p:cNvSpPr>
          <p:nvPr/>
        </p:nvSpPr>
        <p:spPr bwMode="auto">
          <a:xfrm flipV="1">
            <a:off x="-24068" y="2213810"/>
            <a:ext cx="24068" cy="41820337"/>
          </a:xfrm>
          <a:prstGeom prst="line">
            <a:avLst/>
          </a:prstGeom>
          <a:noFill/>
          <a:ln w="76200">
            <a:solidFill>
              <a:srgbClr val="0033CC"/>
            </a:solidFill>
            <a:round/>
            <a:headEnd/>
            <a:tailEnd/>
          </a:ln>
        </p:spPr>
        <p:txBody>
          <a:bodyPr wrap="square" lIns="417420" tIns="208712" rIns="417420" bIns="208712">
            <a:spAutoFit/>
          </a:bodyPr>
          <a:lstStyle/>
          <a:p>
            <a:endParaRPr lang="en-GB"/>
          </a:p>
        </p:txBody>
      </p:sp>
      <p:sp>
        <p:nvSpPr>
          <p:cNvPr id="2060" name="Line 572"/>
          <p:cNvSpPr>
            <a:spLocks noChangeShapeType="1"/>
          </p:cNvSpPr>
          <p:nvPr/>
        </p:nvSpPr>
        <p:spPr bwMode="auto">
          <a:xfrm flipH="1" flipV="1">
            <a:off x="30279973" y="-2678"/>
            <a:ext cx="24062" cy="44049440"/>
          </a:xfrm>
          <a:prstGeom prst="line">
            <a:avLst/>
          </a:prstGeom>
          <a:noFill/>
          <a:ln w="76200">
            <a:solidFill>
              <a:srgbClr val="0033CC"/>
            </a:solidFill>
            <a:round/>
            <a:headEnd/>
            <a:tailEnd/>
          </a:ln>
        </p:spPr>
        <p:txBody>
          <a:bodyPr wrap="square" lIns="417420" tIns="208712" rIns="417420" bIns="208712">
            <a:spAutoFit/>
          </a:bodyPr>
          <a:lstStyle/>
          <a:p>
            <a:endParaRPr lang="en-GB"/>
          </a:p>
        </p:txBody>
      </p:sp>
      <p:sp>
        <p:nvSpPr>
          <p:cNvPr id="2061" name="Text Box 7"/>
          <p:cNvSpPr txBox="1">
            <a:spLocks noChangeArrowheads="1"/>
          </p:cNvSpPr>
          <p:nvPr/>
        </p:nvSpPr>
        <p:spPr bwMode="auto">
          <a:xfrm>
            <a:off x="745463" y="11089956"/>
            <a:ext cx="13496318" cy="5738530"/>
          </a:xfrm>
          <a:prstGeom prst="rect">
            <a:avLst/>
          </a:prstGeom>
          <a:solidFill>
            <a:schemeClr val="bg1"/>
          </a:solidFill>
          <a:ln w="19050">
            <a:solidFill>
              <a:schemeClr val="bg1"/>
            </a:solidFill>
            <a:miter lim="800000"/>
            <a:headEnd/>
            <a:tailEnd/>
          </a:ln>
        </p:spPr>
        <p:txBody>
          <a:bodyPr lIns="443733" tIns="221864" rIns="443733" bIns="221864"/>
          <a:lstStyle/>
          <a:p>
            <a:pPr algn="just">
              <a:spcBef>
                <a:spcPts val="600"/>
              </a:spcBef>
            </a:pPr>
            <a:r>
              <a:rPr lang="en-GB" sz="3600" b="0" dirty="0"/>
              <a:t>Type 1 Diabetes (T1D) is a chronic autoimmune disease that requires the development and application of a new generation of novel approaches focused on autoimmunity. These studies aim to reach a better understanding of pathogenesis. </a:t>
            </a:r>
          </a:p>
          <a:p>
            <a:pPr algn="just"/>
            <a:endParaRPr lang="en-GB" altLang="ko-KR" sz="3600" b="0" dirty="0">
              <a:sym typeface="Symbol" pitchFamily="18" charset="2"/>
            </a:endParaRPr>
          </a:p>
          <a:p>
            <a:pPr algn="just"/>
            <a:r>
              <a:rPr lang="en-GB" altLang="ko-KR" sz="3600" b="0" dirty="0">
                <a:sym typeface="Symbol" pitchFamily="18" charset="2"/>
              </a:rPr>
              <a:t>Current recruitment strategies of young people with new-onset T1D into </a:t>
            </a:r>
            <a:r>
              <a:rPr lang="en-GB" altLang="ko-KR" sz="3600" b="0" dirty="0" err="1">
                <a:sym typeface="Symbol" pitchFamily="18" charset="2"/>
              </a:rPr>
              <a:t>immunointervention</a:t>
            </a:r>
            <a:r>
              <a:rPr lang="en-GB" altLang="ko-KR" sz="3600" b="0" dirty="0">
                <a:sym typeface="Symbol" pitchFamily="18" charset="2"/>
              </a:rPr>
              <a:t> trials have been disappointing with &lt; 5% of eligible T1D patients entering these trials. </a:t>
            </a:r>
          </a:p>
          <a:p>
            <a:pPr algn="just"/>
            <a:endParaRPr lang="da-DK" altLang="ko-KR" sz="3400" b="0" dirty="0">
              <a:sym typeface="Symbol" pitchFamily="18" charset="2"/>
            </a:endParaRPr>
          </a:p>
          <a:p>
            <a:pPr algn="just" defTabSz="4437063"/>
            <a:endParaRPr lang="en-GB" altLang="ko-KR" sz="4000" b="0" dirty="0">
              <a:ea typeface="Gulim" pitchFamily="34" charset="-127"/>
              <a:sym typeface="Symbol" pitchFamily="18" charset="2"/>
            </a:endParaRPr>
          </a:p>
        </p:txBody>
      </p:sp>
      <p:sp>
        <p:nvSpPr>
          <p:cNvPr id="2062" name="Text Box 573"/>
          <p:cNvSpPr txBox="1">
            <a:spLocks noChangeArrowheads="1"/>
          </p:cNvSpPr>
          <p:nvPr/>
        </p:nvSpPr>
        <p:spPr bwMode="auto">
          <a:xfrm>
            <a:off x="710249" y="18801458"/>
            <a:ext cx="13531532" cy="4061441"/>
          </a:xfrm>
          <a:prstGeom prst="rect">
            <a:avLst/>
          </a:prstGeom>
          <a:solidFill>
            <a:schemeClr val="bg1"/>
          </a:solidFill>
          <a:ln w="19050">
            <a:solidFill>
              <a:schemeClr val="bg1"/>
            </a:solidFill>
            <a:miter lim="800000"/>
            <a:headEnd/>
            <a:tailEnd/>
          </a:ln>
        </p:spPr>
        <p:txBody>
          <a:bodyPr lIns="443733" tIns="221864" rIns="443733" bIns="221864"/>
          <a:lstStyle/>
          <a:p>
            <a:pPr algn="just" defTabSz="4437063"/>
            <a:r>
              <a:rPr lang="en-GB" sz="3600" b="0" dirty="0"/>
              <a:t>Young people frequently receive information through video from sites such as “YouTube”. </a:t>
            </a:r>
          </a:p>
          <a:p>
            <a:pPr algn="just" defTabSz="4437063"/>
            <a:endParaRPr lang="en-GB" sz="3600" b="0" dirty="0"/>
          </a:p>
          <a:p>
            <a:pPr algn="just" defTabSz="4437063"/>
            <a:r>
              <a:rPr lang="en-GB" sz="3600" b="0" dirty="0"/>
              <a:t>We aimed to explore patient interest in short videos on trials of T1D immunotherapy and develop a prototype for use in the UK.</a:t>
            </a:r>
          </a:p>
          <a:p>
            <a:pPr algn="just" defTabSz="4437063"/>
            <a:r>
              <a:rPr lang="en-GB" sz="3600" b="0" dirty="0"/>
              <a:t> </a:t>
            </a:r>
          </a:p>
          <a:p>
            <a:pPr algn="just" defTabSz="4437063">
              <a:spcBef>
                <a:spcPts val="2400"/>
              </a:spcBef>
            </a:pPr>
            <a:endParaRPr lang="en-GB" altLang="ko-KR" sz="3400" b="0" dirty="0">
              <a:ea typeface="Gulim" pitchFamily="34" charset="-127"/>
              <a:sym typeface="Symbol" pitchFamily="18" charset="2"/>
            </a:endParaRPr>
          </a:p>
        </p:txBody>
      </p:sp>
      <p:sp>
        <p:nvSpPr>
          <p:cNvPr id="2070" name="Text Box 11"/>
          <p:cNvSpPr txBox="1">
            <a:spLocks noChangeArrowheads="1"/>
          </p:cNvSpPr>
          <p:nvPr/>
        </p:nvSpPr>
        <p:spPr bwMode="auto">
          <a:xfrm>
            <a:off x="15956774" y="33409708"/>
            <a:ext cx="13592785" cy="4605143"/>
          </a:xfrm>
          <a:prstGeom prst="rect">
            <a:avLst/>
          </a:prstGeom>
          <a:solidFill>
            <a:schemeClr val="bg1"/>
          </a:solidFill>
          <a:ln w="19050">
            <a:solidFill>
              <a:schemeClr val="bg1"/>
            </a:solidFill>
            <a:miter lim="800000"/>
            <a:headEnd/>
            <a:tailEnd/>
          </a:ln>
        </p:spPr>
        <p:txBody>
          <a:bodyPr lIns="443733" tIns="221864" rIns="443733" bIns="221864"/>
          <a:lstStyle/>
          <a:p>
            <a:pPr algn="just"/>
            <a:r>
              <a:rPr lang="en-GB" sz="3600" b="0" dirty="0"/>
              <a:t>Providing video-based information appears to be more relevant to young people helping them to make an informed choice about whether to participate in a clinical trial. </a:t>
            </a:r>
          </a:p>
          <a:p>
            <a:pPr algn="just"/>
            <a:endParaRPr lang="en-GB" sz="3600" b="0" dirty="0"/>
          </a:p>
          <a:p>
            <a:pPr algn="just"/>
            <a:r>
              <a:rPr lang="en-GB" sz="3600" b="0" dirty="0"/>
              <a:t>An assessment of impact on recruitment is required, and feedback to inform the development of other materials aiming to boost recruitment.</a:t>
            </a:r>
          </a:p>
        </p:txBody>
      </p:sp>
      <p:sp>
        <p:nvSpPr>
          <p:cNvPr id="2073" name="Line 571"/>
          <p:cNvSpPr>
            <a:spLocks noChangeShapeType="1"/>
          </p:cNvSpPr>
          <p:nvPr/>
        </p:nvSpPr>
        <p:spPr bwMode="auto">
          <a:xfrm flipH="1" flipV="1">
            <a:off x="-24068" y="44030190"/>
            <a:ext cx="30304048" cy="18964"/>
          </a:xfrm>
          <a:prstGeom prst="line">
            <a:avLst/>
          </a:prstGeom>
          <a:noFill/>
          <a:ln w="76200">
            <a:solidFill>
              <a:srgbClr val="0033CC"/>
            </a:solidFill>
            <a:round/>
            <a:headEnd/>
            <a:tailEnd/>
          </a:ln>
        </p:spPr>
        <p:txBody>
          <a:bodyPr wrap="square" lIns="417420" tIns="208712" rIns="417420" bIns="208712">
            <a:spAutoFit/>
          </a:bodyPr>
          <a:lstStyle/>
          <a:p>
            <a:endParaRPr lang="en-GB"/>
          </a:p>
        </p:txBody>
      </p:sp>
      <p:sp>
        <p:nvSpPr>
          <p:cNvPr id="2092" name="Rectangle 104"/>
          <p:cNvSpPr>
            <a:spLocks noChangeArrowheads="1"/>
          </p:cNvSpPr>
          <p:nvPr/>
        </p:nvSpPr>
        <p:spPr bwMode="auto">
          <a:xfrm>
            <a:off x="1794931" y="4414729"/>
            <a:ext cx="26976597" cy="1447422"/>
          </a:xfrm>
          <a:prstGeom prst="rect">
            <a:avLst/>
          </a:prstGeom>
          <a:noFill/>
          <a:ln w="19050" algn="ctr">
            <a:noFill/>
            <a:miter lim="800000"/>
            <a:headEnd/>
            <a:tailEnd/>
          </a:ln>
        </p:spPr>
        <p:txBody>
          <a:bodyPr wrap="square" lIns="417420" tIns="208712" rIns="417420" bIns="208712">
            <a:spAutoFit/>
          </a:bodyPr>
          <a:lstStyle/>
          <a:p>
            <a:pPr algn="ctr" hangingPunct="0"/>
            <a:r>
              <a:rPr lang="en-GB" sz="4000" dirty="0"/>
              <a:t>M </a:t>
            </a:r>
            <a:r>
              <a:rPr lang="en-GB" sz="4000" dirty="0" err="1"/>
              <a:t>Alhadj</a:t>
            </a:r>
            <a:r>
              <a:rPr lang="en-GB" sz="4000" dirty="0"/>
              <a:t> Ali</a:t>
            </a:r>
            <a:r>
              <a:rPr lang="en-GB" sz="4000" baseline="30000" dirty="0"/>
              <a:t>1,2</a:t>
            </a:r>
            <a:r>
              <a:rPr lang="en-GB" sz="4000" dirty="0"/>
              <a:t>, J Bowen-Morris</a:t>
            </a:r>
            <a:r>
              <a:rPr lang="en-GB" sz="4000" baseline="30000" dirty="0"/>
              <a:t>2</a:t>
            </a:r>
            <a:r>
              <a:rPr lang="en-GB" sz="4000" dirty="0"/>
              <a:t>, N </a:t>
            </a:r>
            <a:r>
              <a:rPr lang="en-GB" sz="4000" dirty="0" err="1"/>
              <a:t>Tze</a:t>
            </a:r>
            <a:r>
              <a:rPr lang="en-GB" sz="4000" dirty="0"/>
              <a:t> Gee</a:t>
            </a:r>
            <a:r>
              <a:rPr lang="en-GB" sz="4000" baseline="30000" dirty="0"/>
              <a:t>3</a:t>
            </a:r>
            <a:r>
              <a:rPr lang="en-GB" sz="4000" dirty="0"/>
              <a:t>, R Stenson</a:t>
            </a:r>
            <a:r>
              <a:rPr lang="en-GB" sz="4000" baseline="30000" dirty="0"/>
              <a:t>1,2</a:t>
            </a:r>
            <a:r>
              <a:rPr lang="en-GB" sz="4000" dirty="0"/>
              <a:t>, H Walkey</a:t>
            </a:r>
            <a:r>
              <a:rPr lang="en-GB" sz="4000" baseline="30000" dirty="0"/>
              <a:t>2,4</a:t>
            </a:r>
            <a:r>
              <a:rPr lang="en-GB" sz="4000" dirty="0"/>
              <a:t>, K Littlemore</a:t>
            </a:r>
            <a:r>
              <a:rPr lang="en-GB" sz="4000" baseline="30000" dirty="0"/>
              <a:t>5</a:t>
            </a:r>
            <a:r>
              <a:rPr lang="en-GB" sz="4000" dirty="0"/>
              <a:t>, C Dayan</a:t>
            </a:r>
            <a:r>
              <a:rPr lang="en-GB" sz="4000" baseline="30000" dirty="0"/>
              <a:t>1,2</a:t>
            </a:r>
            <a:br>
              <a:rPr lang="en-GB" altLang="zh-CN" sz="4000" baseline="30000" dirty="0"/>
            </a:br>
            <a:endParaRPr lang="en-US" sz="4000" baseline="30000" dirty="0"/>
          </a:p>
        </p:txBody>
      </p:sp>
      <p:sp>
        <p:nvSpPr>
          <p:cNvPr id="2093" name="Text Box 27"/>
          <p:cNvSpPr txBox="1">
            <a:spLocks noChangeArrowheads="1"/>
          </p:cNvSpPr>
          <p:nvPr/>
        </p:nvSpPr>
        <p:spPr bwMode="auto">
          <a:xfrm>
            <a:off x="5990791" y="5556261"/>
            <a:ext cx="18012210" cy="3895159"/>
          </a:xfrm>
          <a:prstGeom prst="rect">
            <a:avLst/>
          </a:prstGeom>
          <a:noFill/>
          <a:ln w="9525">
            <a:noFill/>
            <a:miter lim="800000"/>
            <a:headEnd/>
            <a:tailEnd/>
          </a:ln>
        </p:spPr>
        <p:txBody>
          <a:bodyPr wrap="square" lIns="443733" tIns="221864" rIns="443733" bIns="221864">
            <a:spAutoFit/>
          </a:bodyPr>
          <a:lstStyle/>
          <a:p>
            <a:pPr hangingPunct="0">
              <a:spcAft>
                <a:spcPts val="0"/>
              </a:spcAft>
            </a:pPr>
            <a:r>
              <a:rPr lang="en-GB" sz="3200" baseline="30000" dirty="0">
                <a:solidFill>
                  <a:srgbClr val="FF0000"/>
                </a:solidFill>
              </a:rPr>
              <a:t>1</a:t>
            </a:r>
            <a:r>
              <a:rPr lang="en-GB" sz="3200" dirty="0">
                <a:solidFill>
                  <a:srgbClr val="FF0000"/>
                </a:solidFill>
              </a:rPr>
              <a:t>Cardiff University School of Medicine, Cardiff University School of Medicine, Cardiff, UK </a:t>
            </a:r>
          </a:p>
          <a:p>
            <a:pPr hangingPunct="0">
              <a:spcAft>
                <a:spcPts val="0"/>
              </a:spcAft>
            </a:pPr>
            <a:r>
              <a:rPr lang="en-GB" sz="3200" baseline="30000" dirty="0">
                <a:solidFill>
                  <a:srgbClr val="FF0000"/>
                </a:solidFill>
                <a:latin typeface="Arial" panose="020B0604020202020204" pitchFamily="34" charset="0"/>
                <a:ea typeface="Times New Roman" panose="02020603050405020304" pitchFamily="18" charset="0"/>
              </a:rPr>
              <a:t>2 </a:t>
            </a:r>
            <a:r>
              <a:rPr lang="en-GB" sz="3200" dirty="0">
                <a:solidFill>
                  <a:srgbClr val="FF0000"/>
                </a:solidFill>
              </a:rPr>
              <a:t>Type 1 Diabetes UK Consortium, UK </a:t>
            </a:r>
          </a:p>
          <a:p>
            <a:pPr hangingPunct="0">
              <a:spcAft>
                <a:spcPts val="0"/>
              </a:spcAft>
            </a:pPr>
            <a:r>
              <a:rPr lang="en-GB" sz="3200" baseline="30000" dirty="0">
                <a:solidFill>
                  <a:srgbClr val="FF0000"/>
                </a:solidFill>
                <a:latin typeface="Arial" panose="020B0604020202020204" pitchFamily="34" charset="0"/>
                <a:ea typeface="Times New Roman" panose="02020603050405020304" pitchFamily="18" charset="0"/>
              </a:rPr>
              <a:t>3</a:t>
            </a:r>
            <a:r>
              <a:rPr lang="en-GB" sz="3200" dirty="0">
                <a:solidFill>
                  <a:srgbClr val="FF0000"/>
                </a:solidFill>
              </a:rPr>
              <a:t> Cardiff University School of Medicine, Cardiff, UK </a:t>
            </a:r>
          </a:p>
          <a:p>
            <a:pPr hangingPunct="0">
              <a:spcAft>
                <a:spcPts val="0"/>
              </a:spcAft>
            </a:pPr>
            <a:r>
              <a:rPr lang="en-GB" sz="3200" baseline="30000" dirty="0">
                <a:solidFill>
                  <a:srgbClr val="FF0000"/>
                </a:solidFill>
                <a:latin typeface="Arial" panose="020B0604020202020204" pitchFamily="34" charset="0"/>
                <a:ea typeface="Times New Roman" panose="02020603050405020304" pitchFamily="18" charset="0"/>
              </a:rPr>
              <a:t>4</a:t>
            </a:r>
            <a:r>
              <a:rPr lang="en-GB" sz="3200" dirty="0">
                <a:solidFill>
                  <a:srgbClr val="FF0000"/>
                </a:solidFill>
              </a:rPr>
              <a:t> Department of Medicine, Imperial College London, London, UK</a:t>
            </a:r>
          </a:p>
          <a:p>
            <a:pPr hangingPunct="0">
              <a:spcAft>
                <a:spcPts val="0"/>
              </a:spcAft>
            </a:pPr>
            <a:r>
              <a:rPr lang="en-GB" sz="3200" baseline="30000" dirty="0">
                <a:solidFill>
                  <a:srgbClr val="FF0000"/>
                </a:solidFill>
                <a:latin typeface="Arial" panose="020B0604020202020204" pitchFamily="34" charset="0"/>
                <a:ea typeface="Times New Roman" panose="02020603050405020304" pitchFamily="18" charset="0"/>
              </a:rPr>
              <a:t>5</a:t>
            </a:r>
            <a:r>
              <a:rPr lang="en-GB" sz="3200" dirty="0">
                <a:solidFill>
                  <a:srgbClr val="FF0000"/>
                </a:solidFill>
              </a:rPr>
              <a:t> eHealth Digital Media Ltd, UK</a:t>
            </a:r>
          </a:p>
          <a:p>
            <a:pPr algn="just" hangingPunct="0"/>
            <a:endParaRPr lang="en-GB" sz="3200" dirty="0">
              <a:solidFill>
                <a:srgbClr val="FF0000"/>
              </a:solidFill>
            </a:endParaRPr>
          </a:p>
          <a:p>
            <a:pPr algn="just" hangingPunct="0"/>
            <a:endParaRPr lang="en-GB" sz="3200" dirty="0">
              <a:solidFill>
                <a:srgbClr val="FF0000"/>
              </a:solidFill>
            </a:endParaRPr>
          </a:p>
        </p:txBody>
      </p:sp>
      <p:sp>
        <p:nvSpPr>
          <p:cNvPr id="2056" name="Rectangle 190"/>
          <p:cNvSpPr>
            <a:spLocks noChangeArrowheads="1"/>
          </p:cNvSpPr>
          <p:nvPr/>
        </p:nvSpPr>
        <p:spPr bwMode="auto">
          <a:xfrm>
            <a:off x="750485" y="9982186"/>
            <a:ext cx="14306794" cy="1105385"/>
          </a:xfrm>
          <a:prstGeom prst="rect">
            <a:avLst/>
          </a:prstGeom>
          <a:gradFill rotWithShape="1">
            <a:gsLst>
              <a:gs pos="0">
                <a:srgbClr val="0033CC"/>
              </a:gs>
              <a:gs pos="100000">
                <a:srgbClr val="CCECFF"/>
              </a:gs>
            </a:gsLst>
            <a:lin ang="0" scaled="1"/>
          </a:gradFill>
          <a:ln w="19050" algn="ctr">
            <a:noFill/>
            <a:miter lim="800000"/>
            <a:headEnd/>
            <a:tailEnd/>
          </a:ln>
        </p:spPr>
        <p:txBody>
          <a:bodyPr wrap="none" lIns="180000" tIns="208712" rIns="417420" bIns="208712" anchor="ctr"/>
          <a:lstStyle/>
          <a:p>
            <a:pPr defTabSz="4176713"/>
            <a:r>
              <a:rPr lang="en-GB" sz="4400" dirty="0">
                <a:solidFill>
                  <a:schemeClr val="bg1"/>
                </a:solidFill>
              </a:rPr>
              <a:t>  Introduction</a:t>
            </a:r>
            <a:endParaRPr lang="en-US" sz="4400" dirty="0">
              <a:solidFill>
                <a:schemeClr val="bg1"/>
              </a:solidFill>
            </a:endParaRPr>
          </a:p>
        </p:txBody>
      </p:sp>
      <p:sp>
        <p:nvSpPr>
          <p:cNvPr id="2068" name="Text Box 10"/>
          <p:cNvSpPr txBox="1">
            <a:spLocks noChangeArrowheads="1"/>
          </p:cNvSpPr>
          <p:nvPr/>
        </p:nvSpPr>
        <p:spPr bwMode="auto">
          <a:xfrm>
            <a:off x="678425" y="31513184"/>
            <a:ext cx="13509069" cy="6501668"/>
          </a:xfrm>
          <a:prstGeom prst="rect">
            <a:avLst/>
          </a:prstGeom>
          <a:solidFill>
            <a:schemeClr val="bg1"/>
          </a:solidFill>
          <a:ln w="19050">
            <a:solidFill>
              <a:schemeClr val="bg1"/>
            </a:solidFill>
            <a:miter lim="800000"/>
            <a:headEnd/>
            <a:tailEnd/>
          </a:ln>
        </p:spPr>
        <p:txBody>
          <a:bodyPr lIns="443733" tIns="221864" rIns="443733" bIns="221864"/>
          <a:lstStyle/>
          <a:p>
            <a:pPr algn="just">
              <a:spcBef>
                <a:spcPts val="1800"/>
              </a:spcBef>
            </a:pPr>
            <a:r>
              <a:rPr lang="en-GB" sz="3600" b="0" dirty="0"/>
              <a:t>High proportions of patients and parents reported they would be more likely to take part in research if they could watch a “YouTube” video showing what would happen if they or their child took part (80%) (Figure 1A), and if they could watch clips of young people talking about their experiences of taking part in research (82.5%) (Figure 1B). </a:t>
            </a:r>
          </a:p>
          <a:p>
            <a:pPr algn="just">
              <a:spcBef>
                <a:spcPts val="1800"/>
              </a:spcBef>
            </a:pPr>
            <a:r>
              <a:rPr lang="en-GB" sz="3600" b="0" dirty="0"/>
              <a:t>A short video (“Getting Involved”) of 3:41 minutes was developed based on the feedback which included: patient interviews, young people’s voices, computer-digital graphics of the pathophysiology of T1D (Figure 2).  </a:t>
            </a:r>
          </a:p>
        </p:txBody>
      </p:sp>
      <p:sp>
        <p:nvSpPr>
          <p:cNvPr id="2052" name="Rectangle 195"/>
          <p:cNvSpPr>
            <a:spLocks noChangeArrowheads="1"/>
          </p:cNvSpPr>
          <p:nvPr/>
        </p:nvSpPr>
        <p:spPr bwMode="auto">
          <a:xfrm>
            <a:off x="682417" y="30301568"/>
            <a:ext cx="14153324" cy="1201096"/>
          </a:xfrm>
          <a:prstGeom prst="rect">
            <a:avLst/>
          </a:prstGeom>
          <a:gradFill rotWithShape="1">
            <a:gsLst>
              <a:gs pos="0">
                <a:srgbClr val="0033CC"/>
              </a:gs>
              <a:gs pos="100000">
                <a:srgbClr val="CCECFF"/>
              </a:gs>
            </a:gsLst>
            <a:lin ang="0" scaled="1"/>
          </a:gradFill>
          <a:ln w="19050" algn="ctr">
            <a:noFill/>
            <a:miter lim="800000"/>
            <a:headEnd/>
            <a:tailEnd/>
          </a:ln>
        </p:spPr>
        <p:txBody>
          <a:bodyPr wrap="none" lIns="180000" tIns="208712" rIns="417420" bIns="208712" anchor="ctr"/>
          <a:lstStyle/>
          <a:p>
            <a:pPr defTabSz="4176713">
              <a:spcBef>
                <a:spcPct val="50000"/>
              </a:spcBef>
            </a:pPr>
            <a:r>
              <a:rPr lang="en-GB" sz="4400" dirty="0">
                <a:solidFill>
                  <a:schemeClr val="bg1"/>
                </a:solidFill>
              </a:rPr>
              <a:t>  Results</a:t>
            </a:r>
            <a:endParaRPr lang="en-US" sz="4400" dirty="0"/>
          </a:p>
        </p:txBody>
      </p:sp>
      <p:sp>
        <p:nvSpPr>
          <p:cNvPr id="68" name="Text Box 647"/>
          <p:cNvSpPr txBox="1">
            <a:spLocks noChangeArrowheads="1"/>
          </p:cNvSpPr>
          <p:nvPr/>
        </p:nvSpPr>
        <p:spPr bwMode="auto">
          <a:xfrm>
            <a:off x="743364" y="38856870"/>
            <a:ext cx="23988388" cy="4472616"/>
          </a:xfrm>
          <a:prstGeom prst="rect">
            <a:avLst/>
          </a:prstGeom>
          <a:solidFill>
            <a:schemeClr val="bg1"/>
          </a:solidFill>
          <a:ln w="19050">
            <a:solidFill>
              <a:schemeClr val="bg1"/>
            </a:solidFill>
            <a:miter lim="800000"/>
            <a:headEnd/>
            <a:tailEnd/>
          </a:ln>
        </p:spPr>
        <p:txBody>
          <a:bodyPr lIns="443733" tIns="221864" rIns="443733" bIns="221864"/>
          <a:lstStyle/>
          <a:p>
            <a:pPr defTabSz="4437063" rtl="1"/>
            <a:endParaRPr lang="en-GB" sz="3200"/>
          </a:p>
        </p:txBody>
      </p:sp>
      <p:pic>
        <p:nvPicPr>
          <p:cNvPr id="2111" name="Picture 63"/>
          <p:cNvPicPr>
            <a:picLocks noChangeAspect="1" noChangeArrowheads="1"/>
          </p:cNvPicPr>
          <p:nvPr/>
        </p:nvPicPr>
        <p:blipFill>
          <a:blip r:embed="rId4" cstate="print"/>
          <a:srcRect/>
          <a:stretch>
            <a:fillRect/>
          </a:stretch>
        </p:blipFill>
        <p:spPr bwMode="auto">
          <a:xfrm>
            <a:off x="6166629" y="40080077"/>
            <a:ext cx="5338678" cy="1422374"/>
          </a:xfrm>
          <a:prstGeom prst="rect">
            <a:avLst/>
          </a:prstGeom>
          <a:noFill/>
          <a:ln w="19050" cap="flat" cmpd="sng" algn="ctr">
            <a:noFill/>
            <a:prstDash val="solid"/>
            <a:miter lim="800000"/>
            <a:headEnd/>
            <a:tailEnd/>
          </a:ln>
        </p:spPr>
      </p:pic>
      <p:pic>
        <p:nvPicPr>
          <p:cNvPr id="2112" name="Picture 64"/>
          <p:cNvPicPr>
            <a:picLocks noChangeAspect="1" noChangeArrowheads="1"/>
          </p:cNvPicPr>
          <p:nvPr/>
        </p:nvPicPr>
        <p:blipFill>
          <a:blip r:embed="rId5" cstate="print"/>
          <a:srcRect/>
          <a:stretch>
            <a:fillRect/>
          </a:stretch>
        </p:blipFill>
        <p:spPr bwMode="auto">
          <a:xfrm>
            <a:off x="12404803" y="39855469"/>
            <a:ext cx="4449877" cy="1541347"/>
          </a:xfrm>
          <a:prstGeom prst="rect">
            <a:avLst/>
          </a:prstGeom>
          <a:noFill/>
          <a:ln w="19050" cap="flat" cmpd="sng" algn="ctr">
            <a:noFill/>
            <a:prstDash val="solid"/>
            <a:miter lim="800000"/>
            <a:headEnd/>
            <a:tailEnd/>
          </a:ln>
        </p:spPr>
      </p:pic>
      <p:sp>
        <p:nvSpPr>
          <p:cNvPr id="322" name="Text Box 647"/>
          <p:cNvSpPr txBox="1">
            <a:spLocks noChangeArrowheads="1"/>
          </p:cNvSpPr>
          <p:nvPr/>
        </p:nvSpPr>
        <p:spPr bwMode="auto">
          <a:xfrm>
            <a:off x="15956774" y="9951191"/>
            <a:ext cx="13592785" cy="10317642"/>
          </a:xfrm>
          <a:prstGeom prst="rect">
            <a:avLst/>
          </a:prstGeom>
          <a:solidFill>
            <a:schemeClr val="bg1"/>
          </a:solidFill>
          <a:ln w="19050">
            <a:solidFill>
              <a:schemeClr val="bg1"/>
            </a:solidFill>
            <a:miter lim="800000"/>
            <a:headEnd/>
            <a:tailEnd/>
          </a:ln>
        </p:spPr>
        <p:txBody>
          <a:bodyPr lIns="443733" tIns="221864" rIns="443733" bIns="221864"/>
          <a:lstStyle/>
          <a:p>
            <a:pPr defTabSz="4437063" rtl="1">
              <a:lnSpc>
                <a:spcPct val="200000"/>
              </a:lnSpc>
              <a:spcBef>
                <a:spcPts val="1200"/>
              </a:spcBef>
              <a:spcAft>
                <a:spcPts val="1200"/>
              </a:spcAft>
            </a:pPr>
            <a:r>
              <a:rPr lang="en-GB" sz="2800" dirty="0">
                <a:solidFill>
                  <a:srgbClr val="0033CC"/>
                </a:solidFill>
              </a:rPr>
              <a:t>Figure 1:</a:t>
            </a:r>
            <a:r>
              <a:rPr lang="en-GB" sz="2800" dirty="0"/>
              <a:t> Results of parents and patients voting on:</a:t>
            </a:r>
          </a:p>
          <a:p>
            <a:pPr defTabSz="4437063" rtl="1"/>
            <a:endParaRPr lang="en-GB" sz="2800" dirty="0"/>
          </a:p>
          <a:p>
            <a:pPr defTabSz="4437063" rtl="1"/>
            <a:endParaRPr lang="en-GB" sz="2800" dirty="0"/>
          </a:p>
        </p:txBody>
      </p:sp>
      <p:sp>
        <p:nvSpPr>
          <p:cNvPr id="108" name="Rectangle 194"/>
          <p:cNvSpPr>
            <a:spLocks noChangeArrowheads="1"/>
          </p:cNvSpPr>
          <p:nvPr/>
        </p:nvSpPr>
        <p:spPr bwMode="auto">
          <a:xfrm>
            <a:off x="3454520" y="25191665"/>
            <a:ext cx="13633200" cy="1178308"/>
          </a:xfrm>
          <a:prstGeom prst="rect">
            <a:avLst/>
          </a:prstGeom>
          <a:gradFill rotWithShape="1">
            <a:gsLst>
              <a:gs pos="0">
                <a:srgbClr val="0033CC"/>
              </a:gs>
              <a:gs pos="100000">
                <a:srgbClr val="CCECFF"/>
              </a:gs>
            </a:gsLst>
            <a:lin ang="0" scaled="1"/>
          </a:gradFill>
          <a:ln w="19050" algn="ctr">
            <a:noFill/>
            <a:miter lim="800000"/>
            <a:headEnd/>
            <a:tailEnd/>
          </a:ln>
        </p:spPr>
        <p:txBody>
          <a:bodyPr wrap="none" lIns="180000" tIns="208712" rIns="417420" bIns="208712" anchor="ctr"/>
          <a:lstStyle/>
          <a:p>
            <a:pPr defTabSz="4176713">
              <a:spcBef>
                <a:spcPct val="20000"/>
              </a:spcBef>
            </a:pPr>
            <a:r>
              <a:rPr lang="en-GB" altLang="zh-CN" sz="4400" dirty="0">
                <a:solidFill>
                  <a:schemeClr val="bg1"/>
                </a:solidFill>
                <a:ea typeface="SimSun" pitchFamily="2" charset="-122"/>
              </a:rPr>
              <a:t>  Methods</a:t>
            </a:r>
            <a:endParaRPr lang="en-US" sz="4400" dirty="0"/>
          </a:p>
        </p:txBody>
      </p:sp>
      <p:sp>
        <p:nvSpPr>
          <p:cNvPr id="109" name="Text Box 573"/>
          <p:cNvSpPr txBox="1">
            <a:spLocks noChangeArrowheads="1"/>
          </p:cNvSpPr>
          <p:nvPr/>
        </p:nvSpPr>
        <p:spPr bwMode="auto">
          <a:xfrm>
            <a:off x="678759" y="24897091"/>
            <a:ext cx="13563021" cy="4539598"/>
          </a:xfrm>
          <a:prstGeom prst="rect">
            <a:avLst/>
          </a:prstGeom>
          <a:solidFill>
            <a:schemeClr val="bg1"/>
          </a:solidFill>
          <a:ln w="19050">
            <a:solidFill>
              <a:schemeClr val="bg1"/>
            </a:solidFill>
            <a:miter lim="800000"/>
            <a:headEnd/>
            <a:tailEnd/>
          </a:ln>
        </p:spPr>
        <p:txBody>
          <a:bodyPr lIns="443733" tIns="221864" rIns="443733" bIns="221864"/>
          <a:lstStyle/>
          <a:p>
            <a:pPr algn="just" defTabSz="4437063"/>
            <a:r>
              <a:rPr lang="en-GB" sz="3600" b="0" dirty="0"/>
              <a:t>Barriers to recruitment were explored via a survey of trial sites, patient advice panels and a Patient and Public Involvement event using electronic voting held in collaboration with the JDRF. </a:t>
            </a:r>
          </a:p>
          <a:p>
            <a:pPr algn="just" defTabSz="4437063"/>
            <a:endParaRPr lang="en-GB" sz="3600" b="0" dirty="0"/>
          </a:p>
          <a:p>
            <a:pPr algn="just" defTabSz="4437063"/>
            <a:r>
              <a:rPr lang="en-GB" sz="3600" b="0" dirty="0"/>
              <a:t>The feedback was used to design and commission a video for internet release and use in clinics. </a:t>
            </a:r>
          </a:p>
          <a:p>
            <a:pPr algn="just" defTabSz="4437063">
              <a:spcBef>
                <a:spcPts val="2400"/>
              </a:spcBef>
            </a:pPr>
            <a:endParaRPr lang="en-GB" altLang="ko-KR" sz="3400" b="0" dirty="0">
              <a:ea typeface="Gulim" pitchFamily="34" charset="-127"/>
              <a:sym typeface="Symbol" pitchFamily="18" charset="2"/>
            </a:endParaRPr>
          </a:p>
        </p:txBody>
      </p:sp>
      <p:pic>
        <p:nvPicPr>
          <p:cNvPr id="4" name="Picture 3"/>
          <p:cNvPicPr>
            <a:picLocks noChangeAspect="1"/>
          </p:cNvPicPr>
          <p:nvPr/>
        </p:nvPicPr>
        <p:blipFill>
          <a:blip r:embed="rId6"/>
          <a:stretch>
            <a:fillRect/>
          </a:stretch>
        </p:blipFill>
        <p:spPr>
          <a:xfrm>
            <a:off x="26720800" y="5790613"/>
            <a:ext cx="2659677" cy="2675799"/>
          </a:xfrm>
          <a:prstGeom prst="rect">
            <a:avLst/>
          </a:prstGeom>
        </p:spPr>
      </p:pic>
      <p:grpSp>
        <p:nvGrpSpPr>
          <p:cNvPr id="7" name="Group 6"/>
          <p:cNvGrpSpPr/>
          <p:nvPr/>
        </p:nvGrpSpPr>
        <p:grpSpPr>
          <a:xfrm>
            <a:off x="15878683" y="20933047"/>
            <a:ext cx="13647068" cy="10510267"/>
            <a:chOff x="594713" y="29980278"/>
            <a:chExt cx="13647068" cy="10127580"/>
          </a:xfrm>
        </p:grpSpPr>
        <p:sp>
          <p:nvSpPr>
            <p:cNvPr id="2081" name="Text Box 647"/>
            <p:cNvSpPr txBox="1">
              <a:spLocks noChangeArrowheads="1"/>
            </p:cNvSpPr>
            <p:nvPr/>
          </p:nvSpPr>
          <p:spPr bwMode="auto">
            <a:xfrm>
              <a:off x="594713" y="29980278"/>
              <a:ext cx="13647068" cy="10127580"/>
            </a:xfrm>
            <a:prstGeom prst="rect">
              <a:avLst/>
            </a:prstGeom>
            <a:solidFill>
              <a:schemeClr val="bg1"/>
            </a:solidFill>
            <a:ln w="19050">
              <a:solidFill>
                <a:schemeClr val="bg1"/>
              </a:solidFill>
              <a:miter lim="800000"/>
              <a:headEnd/>
              <a:tailEnd/>
            </a:ln>
          </p:spPr>
          <p:txBody>
            <a:bodyPr lIns="443733" tIns="221864" rIns="443733" bIns="221864"/>
            <a:lstStyle/>
            <a:p>
              <a:pPr defTabSz="4437063" rtl="1"/>
              <a:r>
                <a:rPr lang="en-GB" sz="2800" dirty="0">
                  <a:solidFill>
                    <a:srgbClr val="0033CC"/>
                  </a:solidFill>
                </a:rPr>
                <a:t>Figure 2:</a:t>
              </a:r>
              <a:r>
                <a:rPr lang="en-GB" sz="2800" dirty="0"/>
                <a:t> YouTube video clip (Getting Involved Type 1 Diabetes Research)</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983" y="31042460"/>
              <a:ext cx="5754404" cy="3929305"/>
            </a:xfrm>
            <a:prstGeom prst="rect">
              <a:avLst/>
            </a:prstGeom>
            <a:ln w="12700">
              <a:solidFill>
                <a:schemeClr val="tx1">
                  <a:lumMod val="50000"/>
                  <a:lumOff val="50000"/>
                </a:schemeClr>
              </a:solidFill>
            </a:ln>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85457" y="30979129"/>
              <a:ext cx="5726628" cy="3879904"/>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85455" y="35423288"/>
              <a:ext cx="5691461" cy="3987728"/>
            </a:xfrm>
            <a:prstGeom prst="rect">
              <a:avLst/>
            </a:prstGeom>
          </p:spPr>
        </p:pic>
      </p:grpSp>
      <p:pic>
        <p:nvPicPr>
          <p:cNvPr id="8" name="Picture 7"/>
          <p:cNvPicPr>
            <a:picLocks noChangeAspect="1"/>
          </p:cNvPicPr>
          <p:nvPr/>
        </p:nvPicPr>
        <p:blipFill>
          <a:blip r:embed="rId10"/>
          <a:stretch>
            <a:fillRect/>
          </a:stretch>
        </p:blipFill>
        <p:spPr>
          <a:xfrm>
            <a:off x="16139591" y="13860701"/>
            <a:ext cx="6773864" cy="6393921"/>
          </a:xfrm>
          <a:prstGeom prst="rect">
            <a:avLst/>
          </a:prstGeom>
        </p:spPr>
      </p:pic>
      <p:pic>
        <p:nvPicPr>
          <p:cNvPr id="9" name="Picture 8"/>
          <p:cNvPicPr>
            <a:picLocks noChangeAspect="1"/>
          </p:cNvPicPr>
          <p:nvPr/>
        </p:nvPicPr>
        <p:blipFill>
          <a:blip r:embed="rId11"/>
          <a:stretch>
            <a:fillRect/>
          </a:stretch>
        </p:blipFill>
        <p:spPr>
          <a:xfrm>
            <a:off x="22893868" y="13860702"/>
            <a:ext cx="6486610" cy="6393921"/>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36526" y="39546070"/>
            <a:ext cx="4035989" cy="2535763"/>
          </a:xfrm>
          <a:prstGeom prst="rect">
            <a:avLst/>
          </a:prstGeom>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492345" y="39506623"/>
            <a:ext cx="5858073" cy="2790143"/>
          </a:xfrm>
          <a:prstGeom prst="rect">
            <a:avLst/>
          </a:prstGeom>
        </p:spPr>
      </p:pic>
      <p:sp>
        <p:nvSpPr>
          <p:cNvPr id="15" name="TextBox 14"/>
          <p:cNvSpPr txBox="1"/>
          <p:nvPr/>
        </p:nvSpPr>
        <p:spPr>
          <a:xfrm>
            <a:off x="19100801" y="13812183"/>
            <a:ext cx="1117600" cy="800219"/>
          </a:xfrm>
          <a:prstGeom prst="rect">
            <a:avLst/>
          </a:prstGeom>
          <a:noFill/>
        </p:spPr>
        <p:txBody>
          <a:bodyPr wrap="square" rtlCol="0">
            <a:spAutoFit/>
          </a:bodyPr>
          <a:lstStyle/>
          <a:p>
            <a:r>
              <a:rPr lang="en-GB" dirty="0"/>
              <a:t>A </a:t>
            </a:r>
          </a:p>
        </p:txBody>
      </p:sp>
      <p:sp>
        <p:nvSpPr>
          <p:cNvPr id="42" name="TextBox 41"/>
          <p:cNvSpPr txBox="1"/>
          <p:nvPr/>
        </p:nvSpPr>
        <p:spPr>
          <a:xfrm>
            <a:off x="26072073" y="13858311"/>
            <a:ext cx="1117600" cy="800219"/>
          </a:xfrm>
          <a:prstGeom prst="rect">
            <a:avLst/>
          </a:prstGeom>
          <a:noFill/>
        </p:spPr>
        <p:txBody>
          <a:bodyPr wrap="square" rtlCol="0">
            <a:spAutoFit/>
          </a:bodyPr>
          <a:lstStyle/>
          <a:p>
            <a:r>
              <a:rPr lang="en-GB" dirty="0"/>
              <a:t>B </a:t>
            </a:r>
          </a:p>
        </p:txBody>
      </p:sp>
      <p:sp>
        <p:nvSpPr>
          <p:cNvPr id="40" name="Text Box 11"/>
          <p:cNvSpPr txBox="1">
            <a:spLocks noChangeArrowheads="1"/>
          </p:cNvSpPr>
          <p:nvPr/>
        </p:nvSpPr>
        <p:spPr bwMode="auto">
          <a:xfrm>
            <a:off x="25393224" y="38892039"/>
            <a:ext cx="4156335" cy="4402096"/>
          </a:xfrm>
          <a:prstGeom prst="rect">
            <a:avLst/>
          </a:prstGeom>
          <a:solidFill>
            <a:schemeClr val="bg1"/>
          </a:solidFill>
          <a:ln w="19050">
            <a:solidFill>
              <a:schemeClr val="bg1"/>
            </a:solidFill>
            <a:miter lim="800000"/>
            <a:headEnd/>
            <a:tailEnd/>
          </a:ln>
        </p:spPr>
        <p:txBody>
          <a:bodyPr lIns="443733" tIns="221864" rIns="443733" bIns="221864"/>
          <a:lstStyle/>
          <a:p>
            <a:pPr algn="just"/>
            <a:endParaRPr lang="en-GB" sz="3600" b="0" dirty="0"/>
          </a:p>
        </p:txBody>
      </p:sp>
      <p:pic>
        <p:nvPicPr>
          <p:cNvPr id="10" name="Picture 9"/>
          <p:cNvPicPr>
            <a:picLocks noChangeAspect="1"/>
          </p:cNvPicPr>
          <p:nvPr/>
        </p:nvPicPr>
        <p:blipFill>
          <a:blip r:embed="rId14"/>
          <a:stretch>
            <a:fillRect/>
          </a:stretch>
        </p:blipFill>
        <p:spPr>
          <a:xfrm>
            <a:off x="26560802" y="40171378"/>
            <a:ext cx="1933230" cy="2077134"/>
          </a:xfrm>
          <a:prstGeom prst="rect">
            <a:avLst/>
          </a:prstGeom>
        </p:spPr>
      </p:pic>
      <p:sp>
        <p:nvSpPr>
          <p:cNvPr id="2066" name="Text Box 23"/>
          <p:cNvSpPr txBox="1">
            <a:spLocks noChangeArrowheads="1"/>
          </p:cNvSpPr>
          <p:nvPr/>
        </p:nvSpPr>
        <p:spPr bwMode="auto">
          <a:xfrm>
            <a:off x="2270675" y="41119192"/>
            <a:ext cx="20721244" cy="1586309"/>
          </a:xfrm>
          <a:prstGeom prst="rect">
            <a:avLst/>
          </a:prstGeom>
          <a:noFill/>
          <a:ln w="9525">
            <a:noFill/>
            <a:miter lim="800000"/>
            <a:headEnd/>
            <a:tailEnd/>
          </a:ln>
        </p:spPr>
        <p:txBody>
          <a:bodyPr lIns="443733" tIns="221864" rIns="443733" bIns="221864"/>
          <a:lstStyle/>
          <a:p>
            <a:endParaRPr lang="en-GB" sz="3600" dirty="0"/>
          </a:p>
          <a:p>
            <a:pPr algn="ctr">
              <a:lnSpc>
                <a:spcPct val="150000"/>
              </a:lnSpc>
            </a:pPr>
            <a:r>
              <a:rPr lang="en-GB" sz="3600" dirty="0"/>
              <a:t>This work was supported and funded by Diabetes UK and Type 1 Diabetes UK Consortium </a:t>
            </a:r>
          </a:p>
          <a:p>
            <a:pPr algn="dist" defTabSz="4437063"/>
            <a:endParaRPr lang="en-GB" sz="3600" dirty="0"/>
          </a:p>
        </p:txBody>
      </p:sp>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275924" y="26454816"/>
            <a:ext cx="6109562" cy="4445000"/>
          </a:xfrm>
          <a:prstGeom prst="rect">
            <a:avLst/>
          </a:prstGeom>
        </p:spPr>
      </p:pic>
      <p:sp>
        <p:nvSpPr>
          <p:cNvPr id="43" name="Text Box 23"/>
          <p:cNvSpPr txBox="1">
            <a:spLocks noChangeArrowheads="1"/>
          </p:cNvSpPr>
          <p:nvPr/>
        </p:nvSpPr>
        <p:spPr bwMode="auto">
          <a:xfrm>
            <a:off x="24994435" y="38785808"/>
            <a:ext cx="4977570" cy="1069661"/>
          </a:xfrm>
          <a:prstGeom prst="rect">
            <a:avLst/>
          </a:prstGeom>
          <a:noFill/>
          <a:ln w="9525">
            <a:noFill/>
            <a:miter lim="800000"/>
            <a:headEnd/>
            <a:tailEnd/>
          </a:ln>
        </p:spPr>
        <p:txBody>
          <a:bodyPr lIns="443733" tIns="221864" rIns="443733" bIns="221864"/>
          <a:lstStyle/>
          <a:p>
            <a:pPr algn="ctr">
              <a:lnSpc>
                <a:spcPct val="150000"/>
              </a:lnSpc>
            </a:pPr>
            <a:r>
              <a:rPr lang="en-GB" sz="4400" dirty="0"/>
              <a:t>Scan me</a:t>
            </a:r>
          </a:p>
          <a:p>
            <a:pPr algn="ctr">
              <a:lnSpc>
                <a:spcPct val="150000"/>
              </a:lnSpc>
            </a:pPr>
            <a:endParaRPr lang="en-GB" sz="3200" dirty="0"/>
          </a:p>
          <a:p>
            <a:pPr algn="ctr">
              <a:lnSpc>
                <a:spcPct val="150000"/>
              </a:lnSpc>
            </a:pPr>
            <a:endParaRPr lang="en-GB" sz="3200" dirty="0"/>
          </a:p>
          <a:p>
            <a:pPr algn="ctr">
              <a:lnSpc>
                <a:spcPct val="150000"/>
              </a:lnSpc>
            </a:pPr>
            <a:endParaRPr lang="en-GB" sz="3200" dirty="0"/>
          </a:p>
          <a:p>
            <a:pPr algn="ctr">
              <a:lnSpc>
                <a:spcPct val="150000"/>
              </a:lnSpc>
            </a:pPr>
            <a:r>
              <a:rPr lang="en-GB" sz="3200" dirty="0"/>
              <a:t>Link to video</a:t>
            </a:r>
            <a:endParaRPr lang="en-GB" sz="2800" dirty="0"/>
          </a:p>
        </p:txBody>
      </p:sp>
      <p:sp>
        <p:nvSpPr>
          <p:cNvPr id="45" name="Text Box 23"/>
          <p:cNvSpPr txBox="1">
            <a:spLocks noChangeArrowheads="1"/>
          </p:cNvSpPr>
          <p:nvPr/>
        </p:nvSpPr>
        <p:spPr bwMode="auto">
          <a:xfrm>
            <a:off x="16025291" y="10938965"/>
            <a:ext cx="13355186" cy="1069661"/>
          </a:xfrm>
          <a:prstGeom prst="rect">
            <a:avLst/>
          </a:prstGeom>
          <a:noFill/>
          <a:ln w="9525">
            <a:noFill/>
            <a:miter lim="800000"/>
            <a:headEnd/>
            <a:tailEnd/>
          </a:ln>
        </p:spPr>
        <p:txBody>
          <a:bodyPr lIns="443733" tIns="221864" rIns="443733" bIns="221864"/>
          <a:lstStyle/>
          <a:p>
            <a:pPr marL="514350" indent="-514350" algn="just">
              <a:buFont typeface="+mj-lt"/>
              <a:buAutoNum type="alphaUcPeriod"/>
            </a:pPr>
            <a:r>
              <a:rPr lang="en-GB" sz="2800" b="0" dirty="0"/>
              <a:t>YouTube video that showed me what will happen would make it more likely I would take part </a:t>
            </a:r>
          </a:p>
          <a:p>
            <a:pPr marL="514350" indent="-514350" algn="just">
              <a:spcBef>
                <a:spcPts val="600"/>
              </a:spcBef>
              <a:buFont typeface="+mj-lt"/>
              <a:buAutoNum type="alphaUcPeriod"/>
            </a:pPr>
            <a:r>
              <a:rPr lang="en-GB" sz="2800" b="0" dirty="0"/>
              <a:t>Video clips of young people talking about what happened to them in the study would make it more likely I would take part </a:t>
            </a:r>
          </a:p>
        </p:txBody>
      </p:sp>
      <p:pic>
        <p:nvPicPr>
          <p:cNvPr id="5" name="Picture 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753166" y="26454816"/>
            <a:ext cx="6375400" cy="4445000"/>
          </a:xfrm>
          <a:prstGeom prst="rect">
            <a:avLst/>
          </a:prstGeom>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733978" y="22025684"/>
            <a:ext cx="6311900" cy="407670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417420" tIns="208712" rIns="417420" bIns="208712" numCol="1" anchor="t" anchorCtr="0" compatLnSpc="1">
        <a:prstTxWarp prst="textNoShape">
          <a:avLst/>
        </a:prstTxWarp>
        <a:spAutoFit/>
      </a:bodyPr>
      <a:lstStyle>
        <a:defPPr marL="0" marR="0" indent="0" algn="l" defTabSz="4176713" rtl="0" eaLnBrk="1" fontAlgn="base" latinLnBrk="0" hangingPunct="1">
          <a:lnSpc>
            <a:spcPct val="100000"/>
          </a:lnSpc>
          <a:spcBef>
            <a:spcPct val="0"/>
          </a:spcBef>
          <a:spcAft>
            <a:spcPct val="0"/>
          </a:spcAft>
          <a:buClrTx/>
          <a:buSzTx/>
          <a:buFontTx/>
          <a:buNone/>
          <a:tabLst/>
          <a:defRPr kumimoji="0" lang="en-US" sz="46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417420" tIns="208712" rIns="417420" bIns="208712" numCol="1" anchor="t" anchorCtr="0" compatLnSpc="1">
        <a:prstTxWarp prst="textNoShape">
          <a:avLst/>
        </a:prstTxWarp>
        <a:spAutoFit/>
      </a:bodyPr>
      <a:lstStyle>
        <a:defPPr marL="0" marR="0" indent="0" algn="l" defTabSz="4176713" rtl="0" eaLnBrk="1" fontAlgn="base" latinLnBrk="0" hangingPunct="1">
          <a:lnSpc>
            <a:spcPct val="100000"/>
          </a:lnSpc>
          <a:spcBef>
            <a:spcPct val="0"/>
          </a:spcBef>
          <a:spcAft>
            <a:spcPct val="0"/>
          </a:spcAft>
          <a:buClrTx/>
          <a:buSzTx/>
          <a:buFontTx/>
          <a:buNone/>
          <a:tabLst/>
          <a:defRPr kumimoji="0" lang="en-US" sz="46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2264</TotalTime>
  <Words>579</Words>
  <Application>Microsoft Macintosh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PowerPoint Presentation</vt:lpstr>
    </vt:vector>
  </TitlesOfParts>
  <Company>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dc:creator>
  <cp:lastModifiedBy>Kimberley Littlemore</cp:lastModifiedBy>
  <cp:revision>170</cp:revision>
  <dcterms:created xsi:type="dcterms:W3CDTF">2007-06-13T09:30:40Z</dcterms:created>
  <dcterms:modified xsi:type="dcterms:W3CDTF">2022-06-23T14:26:33Z</dcterms:modified>
</cp:coreProperties>
</file>